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2" r:id="rId3"/>
    <p:sldId id="259" r:id="rId4"/>
    <p:sldId id="280" r:id="rId5"/>
    <p:sldId id="281" r:id="rId6"/>
    <p:sldId id="282" r:id="rId7"/>
    <p:sldId id="283" r:id="rId8"/>
    <p:sldId id="284" r:id="rId9"/>
    <p:sldId id="285" r:id="rId10"/>
    <p:sldId id="287" r:id="rId11"/>
    <p:sldId id="286" r:id="rId12"/>
    <p:sldId id="288" r:id="rId13"/>
    <p:sldId id="289" r:id="rId14"/>
    <p:sldId id="290" r:id="rId15"/>
    <p:sldId id="291" r:id="rId16"/>
    <p:sldId id="292" r:id="rId17"/>
    <p:sldId id="293" r:id="rId18"/>
    <p:sldId id="263" r:id="rId19"/>
    <p:sldId id="294" r:id="rId20"/>
    <p:sldId id="295" r:id="rId21"/>
    <p:sldId id="296" r:id="rId22"/>
    <p:sldId id="264" r:id="rId23"/>
    <p:sldId id="297" r:id="rId24"/>
    <p:sldId id="278"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10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2020-07-05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2020-07-05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142773" y="2064629"/>
            <a:ext cx="5116539" cy="2000548"/>
          </a:xfrm>
          <a:prstGeom prst="rect">
            <a:avLst/>
          </a:prstGeom>
        </p:spPr>
        <p:txBody>
          <a:bodyPr wrap="square">
            <a:spAutoFit/>
          </a:bodyPr>
          <a:lstStyle/>
          <a:p>
            <a:pPr>
              <a:spcAft>
                <a:spcPts val="0"/>
              </a:spcAft>
            </a:pPr>
            <a:r>
              <a:rPr lang="en-US" altLang="zh-CN" sz="4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The Best </a:t>
            </a:r>
          </a:p>
          <a:p>
            <a:pPr>
              <a:spcAft>
                <a:spcPts val="0"/>
              </a:spcAft>
            </a:pPr>
            <a:r>
              <a:rPr lang="en-US" altLang="zh-CN" sz="36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Chinese Restaurants</a:t>
            </a:r>
          </a:p>
          <a:p>
            <a:pPr>
              <a:spcAft>
                <a:spcPts val="0"/>
              </a:spcAft>
            </a:pPr>
            <a:r>
              <a:rPr lang="en-US" altLang="zh-CN" sz="20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In</a:t>
            </a:r>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New York !</a:t>
            </a:r>
            <a:endParaRPr lang="zh-CN" altLang="zh-CN" sz="28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5" name="直接连接符 24"/>
          <p:cNvCxnSpPr>
            <a:cxnSpLocks/>
          </p:cNvCxnSpPr>
          <p:nvPr/>
        </p:nvCxnSpPr>
        <p:spPr>
          <a:xfrm>
            <a:off x="4290646" y="3999436"/>
            <a:ext cx="485335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04292" y="4152057"/>
            <a:ext cx="3739708" cy="523220"/>
          </a:xfrm>
          <a:prstGeom prst="rect">
            <a:avLst/>
          </a:prstGeom>
          <a:noFill/>
        </p:spPr>
        <p:txBody>
          <a:bodyPr wrap="square" rtlCol="0">
            <a:spAutoFit/>
          </a:bodyPr>
          <a:lstStyle/>
          <a:p>
            <a:pPr algn="r"/>
            <a:r>
              <a:rPr lang="en-US" altLang="zh-CN" sz="1400" dirty="0">
                <a:solidFill>
                  <a:schemeClr val="tx1">
                    <a:lumMod val="50000"/>
                    <a:lumOff val="50000"/>
                  </a:schemeClr>
                </a:solidFill>
                <a:cs typeface="Arial" panose="020B0604020202020204" pitchFamily="34" charset="0"/>
              </a:rPr>
              <a:t>Using </a:t>
            </a:r>
            <a:r>
              <a:rPr lang="en-US" altLang="zh-CN" sz="1400" dirty="0" err="1">
                <a:solidFill>
                  <a:schemeClr val="tx1">
                    <a:lumMod val="50000"/>
                    <a:lumOff val="50000"/>
                  </a:schemeClr>
                </a:solidFill>
                <a:cs typeface="Arial" panose="020B0604020202020204" pitchFamily="34" charset="0"/>
              </a:rPr>
              <a:t>FourSquare</a:t>
            </a:r>
            <a:r>
              <a:rPr lang="en-US" altLang="zh-CN" sz="1400" dirty="0">
                <a:solidFill>
                  <a:schemeClr val="tx1">
                    <a:lumMod val="50000"/>
                    <a:lumOff val="50000"/>
                  </a:schemeClr>
                </a:solidFill>
                <a:cs typeface="Arial" panose="020B0604020202020204" pitchFamily="34" charset="0"/>
              </a:rPr>
              <a:t> API and KNN method to map </a:t>
            </a:r>
          </a:p>
          <a:p>
            <a:pPr algn="r"/>
            <a:r>
              <a:rPr lang="en-US" altLang="zh-CN" sz="1400" b="1" dirty="0">
                <a:solidFill>
                  <a:schemeClr val="tx1">
                    <a:lumMod val="50000"/>
                    <a:lumOff val="50000"/>
                  </a:schemeClr>
                </a:solidFill>
                <a:cs typeface="Arial" panose="020B0604020202020204" pitchFamily="34" charset="0"/>
              </a:rPr>
              <a:t>the most favorable </a:t>
            </a:r>
            <a:r>
              <a:rPr lang="en-US" altLang="zh-CN" sz="1400" dirty="0">
                <a:solidFill>
                  <a:schemeClr val="tx1">
                    <a:lumMod val="50000"/>
                    <a:lumOff val="50000"/>
                  </a:schemeClr>
                </a:solidFill>
                <a:cs typeface="Arial" panose="020B0604020202020204" pitchFamily="34" charset="0"/>
              </a:rPr>
              <a:t>dinning places in Chinatown</a:t>
            </a:r>
          </a:p>
        </p:txBody>
      </p:sp>
      <p:sp>
        <p:nvSpPr>
          <p:cNvPr id="27" name="矩形 26">
            <a:extLst>
              <a:ext uri="{FF2B5EF4-FFF2-40B4-BE49-F238E27FC236}">
                <a16:creationId xmlns:a16="http://schemas.microsoft.com/office/drawing/2014/main" id="{D3F3EFF4-61C6-4C31-98C9-390D21E98A4B}"/>
              </a:ext>
            </a:extLst>
          </p:cNvPr>
          <p:cNvSpPr/>
          <p:nvPr/>
        </p:nvSpPr>
        <p:spPr>
          <a:xfrm>
            <a:off x="6139488" y="6250131"/>
            <a:ext cx="3004512" cy="461665"/>
          </a:xfrm>
          <a:prstGeom prst="rect">
            <a:avLst/>
          </a:prstGeom>
        </p:spPr>
        <p:txBody>
          <a:bodyPr wrap="square">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By</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MATT HAN LIU</a:t>
            </a: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2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14:bounceEnd="36000">
                                          <p:cBhvr additive="base">
                                            <p:cTn id="12"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901971" y="897231"/>
            <a:ext cx="7355620" cy="880369"/>
          </a:xfrm>
          <a:prstGeom prst="rect">
            <a:avLst/>
          </a:prstGeom>
        </p:spPr>
        <p:txBody>
          <a:bodyPr wrap="square">
            <a:spAutoFit/>
          </a:bodyPr>
          <a:lstStyle/>
          <a:p>
            <a:pPr marL="342900" indent="-342900">
              <a:lnSpc>
                <a:spcPct val="150000"/>
              </a:lnSpc>
              <a:buAutoNum type="arabicPeriod" startAt="2"/>
            </a:pPr>
            <a:r>
              <a:rPr lang="en-US" altLang="zh-CN" dirty="0">
                <a:solidFill>
                  <a:schemeClr val="tx1">
                    <a:lumMod val="75000"/>
                    <a:lumOff val="25000"/>
                  </a:schemeClr>
                </a:solidFill>
              </a:rPr>
              <a:t>A  map similar to previous one but after KNN analysis : </a:t>
            </a:r>
          </a:p>
          <a:p>
            <a:pPr>
              <a:lnSpc>
                <a:spcPct val="150000"/>
              </a:lnSpc>
            </a:pPr>
            <a:r>
              <a:rPr lang="en-US" altLang="zh-CN" b="1" dirty="0">
                <a:solidFill>
                  <a:schemeClr val="tx1">
                    <a:lumMod val="75000"/>
                    <a:lumOff val="25000"/>
                  </a:schemeClr>
                </a:solidFill>
              </a:rPr>
              <a:t>  Adding cluster label into the mouseover tooltip with different colors</a:t>
            </a:r>
          </a:p>
        </p:txBody>
      </p:sp>
      <p:pic>
        <p:nvPicPr>
          <p:cNvPr id="21" name="图片 20">
            <a:extLst>
              <a:ext uri="{FF2B5EF4-FFF2-40B4-BE49-F238E27FC236}">
                <a16:creationId xmlns:a16="http://schemas.microsoft.com/office/drawing/2014/main" id="{D6F88545-B57A-4DE5-93A1-9CA04E608F91}"/>
              </a:ext>
            </a:extLst>
          </p:cNvPr>
          <p:cNvPicPr>
            <a:picLocks noChangeAspect="1"/>
          </p:cNvPicPr>
          <p:nvPr/>
        </p:nvPicPr>
        <p:blipFill rotWithShape="1">
          <a:blip r:embed="rId2"/>
          <a:srcRect t="7068"/>
          <a:stretch/>
        </p:blipFill>
        <p:spPr>
          <a:xfrm>
            <a:off x="0" y="1861610"/>
            <a:ext cx="9144000" cy="4996390"/>
          </a:xfrm>
          <a:prstGeom prst="rect">
            <a:avLst/>
          </a:prstGeom>
        </p:spPr>
      </p:pic>
    </p:spTree>
    <p:extLst>
      <p:ext uri="{BB962C8B-B14F-4D97-AF65-F5344CB8AC3E}">
        <p14:creationId xmlns:p14="http://schemas.microsoft.com/office/powerpoint/2010/main" val="349581380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699465" y="1665421"/>
            <a:ext cx="7355620" cy="1295868"/>
          </a:xfrm>
          <a:prstGeom prst="rect">
            <a:avLst/>
          </a:prstGeom>
        </p:spPr>
        <p:txBody>
          <a:bodyPr wrap="square">
            <a:spAutoFit/>
          </a:bodyPr>
          <a:lstStyle/>
          <a:p>
            <a:pPr marL="342900" indent="-342900">
              <a:lnSpc>
                <a:spcPct val="150000"/>
              </a:lnSpc>
              <a:buAutoNum type="arabicPeriod"/>
            </a:pPr>
            <a:r>
              <a:rPr lang="en-US" altLang="zh-CN" dirty="0">
                <a:solidFill>
                  <a:schemeClr val="tx1">
                    <a:lumMod val="75000"/>
                    <a:lumOff val="25000"/>
                  </a:schemeClr>
                </a:solidFill>
              </a:rPr>
              <a:t>Import json to read </a:t>
            </a:r>
            <a:r>
              <a:rPr lang="en-US" altLang="zh-CN" dirty="0" err="1">
                <a:solidFill>
                  <a:schemeClr val="tx1">
                    <a:lumMod val="75000"/>
                    <a:lumOff val="25000"/>
                  </a:schemeClr>
                </a:solidFill>
              </a:rPr>
              <a:t>newyork_data.json</a:t>
            </a:r>
            <a:r>
              <a:rPr lang="en-US" altLang="zh-CN" dirty="0">
                <a:solidFill>
                  <a:schemeClr val="tx1">
                    <a:lumMod val="75000"/>
                    <a:lumOff val="25000"/>
                  </a:schemeClr>
                </a:solidFill>
              </a:rPr>
              <a:t> provided</a:t>
            </a:r>
          </a:p>
          <a:p>
            <a:pPr marL="342900" indent="-342900">
              <a:lnSpc>
                <a:spcPct val="150000"/>
              </a:lnSpc>
              <a:buAutoNum type="arabicPeriod"/>
            </a:pPr>
            <a:r>
              <a:rPr lang="en-US" altLang="zh-CN" dirty="0">
                <a:solidFill>
                  <a:schemeClr val="tx1">
                    <a:lumMod val="75000"/>
                    <a:lumOff val="25000"/>
                  </a:schemeClr>
                </a:solidFill>
              </a:rPr>
              <a:t>Use for loop to add all Neighborhoods into </a:t>
            </a:r>
            <a:r>
              <a:rPr lang="en-US" altLang="zh-CN" dirty="0" err="1">
                <a:solidFill>
                  <a:schemeClr val="tx1">
                    <a:lumMod val="75000"/>
                    <a:lumOff val="25000"/>
                  </a:schemeClr>
                </a:solidFill>
              </a:rPr>
              <a:t>dataframe</a:t>
            </a:r>
            <a:r>
              <a:rPr lang="en-US" altLang="zh-CN" dirty="0">
                <a:solidFill>
                  <a:schemeClr val="tx1">
                    <a:lumMod val="75000"/>
                    <a:lumOff val="25000"/>
                  </a:schemeClr>
                </a:solidFill>
              </a:rPr>
              <a:t> we created</a:t>
            </a:r>
          </a:p>
          <a:p>
            <a:pPr marL="342900" indent="-342900">
              <a:lnSpc>
                <a:spcPct val="150000"/>
              </a:lnSpc>
              <a:buAutoNum type="arabicPeriod"/>
            </a:pPr>
            <a:r>
              <a:rPr lang="en-US" altLang="zh-CN" dirty="0">
                <a:solidFill>
                  <a:schemeClr val="tx1">
                    <a:lumMod val="75000"/>
                    <a:lumOff val="25000"/>
                  </a:schemeClr>
                </a:solidFill>
              </a:rPr>
              <a:t>Use .loc to locate the latitude and longitude of Chinatown</a:t>
            </a:r>
          </a:p>
        </p:txBody>
      </p:sp>
      <p:pic>
        <p:nvPicPr>
          <p:cNvPr id="24" name="图片 23">
            <a:extLst>
              <a:ext uri="{FF2B5EF4-FFF2-40B4-BE49-F238E27FC236}">
                <a16:creationId xmlns:a16="http://schemas.microsoft.com/office/drawing/2014/main" id="{46A55A92-A081-439D-98A1-A36D4C45E0A4}"/>
              </a:ext>
            </a:extLst>
          </p:cNvPr>
          <p:cNvPicPr>
            <a:picLocks noChangeAspect="1"/>
          </p:cNvPicPr>
          <p:nvPr/>
        </p:nvPicPr>
        <p:blipFill rotWithShape="1">
          <a:blip r:embed="rId2"/>
          <a:srcRect t="35760"/>
          <a:stretch/>
        </p:blipFill>
        <p:spPr>
          <a:xfrm>
            <a:off x="1699465" y="3031373"/>
            <a:ext cx="7210708" cy="3013407"/>
          </a:xfrm>
          <a:prstGeom prst="rect">
            <a:avLst/>
          </a:prstGeom>
        </p:spPr>
      </p:pic>
      <p:sp>
        <p:nvSpPr>
          <p:cNvPr id="28" name="文本框 27">
            <a:extLst>
              <a:ext uri="{FF2B5EF4-FFF2-40B4-BE49-F238E27FC236}">
                <a16:creationId xmlns:a16="http://schemas.microsoft.com/office/drawing/2014/main" id="{11F93F62-BEF1-4B9F-A30B-5D1A16F79239}"/>
              </a:ext>
            </a:extLst>
          </p:cNvPr>
          <p:cNvSpPr txBox="1"/>
          <p:nvPr/>
        </p:nvSpPr>
        <p:spPr>
          <a:xfrm>
            <a:off x="1936506" y="1005596"/>
            <a:ext cx="4928088" cy="464871"/>
          </a:xfrm>
          <a:prstGeom prst="rect">
            <a:avLst/>
          </a:prstGeom>
          <a:noFill/>
        </p:spPr>
        <p:txBody>
          <a:bodyPr wrap="square">
            <a:spAutoFit/>
          </a:bodyPr>
          <a:lstStyle/>
          <a:p>
            <a:pPr>
              <a:lnSpc>
                <a:spcPct val="150000"/>
              </a:lnSpc>
            </a:pPr>
            <a:r>
              <a:rPr lang="en-US" altLang="zh-CN" sz="1800" b="1" dirty="0">
                <a:solidFill>
                  <a:schemeClr val="tx1">
                    <a:lumMod val="75000"/>
                    <a:lumOff val="25000"/>
                  </a:schemeClr>
                </a:solidFill>
              </a:rPr>
              <a:t>In order to achieve the </a:t>
            </a:r>
            <a:r>
              <a:rPr lang="en-US" altLang="zh-CN" sz="1800" b="1" dirty="0">
                <a:solidFill>
                  <a:srgbClr val="FF0000"/>
                </a:solidFill>
              </a:rPr>
              <a:t>First Goal</a:t>
            </a:r>
            <a:r>
              <a:rPr lang="en-US" altLang="zh-CN" sz="1800" b="1" dirty="0">
                <a:solidFill>
                  <a:schemeClr val="tx1">
                    <a:lumMod val="75000"/>
                    <a:lumOff val="25000"/>
                  </a:schemeClr>
                </a:solidFill>
              </a:rPr>
              <a:t>:</a:t>
            </a:r>
          </a:p>
        </p:txBody>
      </p:sp>
    </p:spTree>
    <p:extLst>
      <p:ext uri="{BB962C8B-B14F-4D97-AF65-F5344CB8AC3E}">
        <p14:creationId xmlns:p14="http://schemas.microsoft.com/office/powerpoint/2010/main" val="347255172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26" name="矩形 25">
            <a:extLst>
              <a:ext uri="{FF2B5EF4-FFF2-40B4-BE49-F238E27FC236}">
                <a16:creationId xmlns:a16="http://schemas.microsoft.com/office/drawing/2014/main" id="{8E3D0E7C-9F2E-4634-9D9D-A7862045C487}"/>
              </a:ext>
            </a:extLst>
          </p:cNvPr>
          <p:cNvSpPr/>
          <p:nvPr/>
        </p:nvSpPr>
        <p:spPr>
          <a:xfrm>
            <a:off x="55548" y="1918859"/>
            <a:ext cx="9255195" cy="880369"/>
          </a:xfrm>
          <a:prstGeom prst="rect">
            <a:avLst/>
          </a:prstGeom>
        </p:spPr>
        <p:txBody>
          <a:bodyPr wrap="square">
            <a:spAutoFit/>
          </a:bodyPr>
          <a:lstStyle/>
          <a:p>
            <a:pPr marL="342900" indent="-342900">
              <a:lnSpc>
                <a:spcPct val="150000"/>
              </a:lnSpc>
              <a:buAutoNum type="arabicPeriod" startAt="4"/>
            </a:pPr>
            <a:r>
              <a:rPr lang="en-US" altLang="zh-CN" dirty="0">
                <a:solidFill>
                  <a:schemeClr val="tx1">
                    <a:lumMod val="75000"/>
                    <a:lumOff val="25000"/>
                  </a:schemeClr>
                </a:solidFill>
              </a:rPr>
              <a:t>Use </a:t>
            </a:r>
            <a:r>
              <a:rPr lang="en-US" altLang="zh-CN" dirty="0" err="1">
                <a:solidFill>
                  <a:schemeClr val="tx1">
                    <a:lumMod val="75000"/>
                    <a:lumOff val="25000"/>
                  </a:schemeClr>
                </a:solidFill>
              </a:rPr>
              <a:t>requests.get</a:t>
            </a:r>
            <a:r>
              <a:rPr lang="en-US" altLang="zh-CN" dirty="0">
                <a:solidFill>
                  <a:schemeClr val="tx1">
                    <a:lumMod val="75000"/>
                    <a:lumOff val="25000"/>
                  </a:schemeClr>
                </a:solidFill>
              </a:rPr>
              <a:t>(</a:t>
            </a:r>
            <a:r>
              <a:rPr lang="en-US" altLang="zh-CN" dirty="0" err="1">
                <a:solidFill>
                  <a:schemeClr val="tx1">
                    <a:lumMod val="75000"/>
                    <a:lumOff val="25000"/>
                  </a:schemeClr>
                </a:solidFill>
              </a:rPr>
              <a:t>url</a:t>
            </a:r>
            <a:r>
              <a:rPr lang="en-US" altLang="zh-CN" dirty="0">
                <a:solidFill>
                  <a:schemeClr val="tx1">
                    <a:lumMod val="75000"/>
                    <a:lumOff val="25000"/>
                  </a:schemeClr>
                </a:solidFill>
              </a:rPr>
              <a:t>).json() to retrieve Name, ID and Address from ‘explore’ endpoint of API</a:t>
            </a:r>
          </a:p>
          <a:p>
            <a:pPr marL="342900" indent="-342900">
              <a:lnSpc>
                <a:spcPct val="150000"/>
              </a:lnSpc>
              <a:buAutoNum type="arabicPeriod" startAt="4"/>
            </a:pPr>
            <a:r>
              <a:rPr lang="en-US" altLang="zh-CN" dirty="0">
                <a:solidFill>
                  <a:schemeClr val="tx1">
                    <a:lumMod val="75000"/>
                    <a:lumOff val="25000"/>
                  </a:schemeClr>
                </a:solidFill>
              </a:rPr>
              <a:t>Use ID to retrieve rest parameters from ‘venue detail’ and ‘venue tips’ endpoints of API </a:t>
            </a:r>
          </a:p>
        </p:txBody>
      </p:sp>
      <p:pic>
        <p:nvPicPr>
          <p:cNvPr id="21" name="图片 20">
            <a:extLst>
              <a:ext uri="{FF2B5EF4-FFF2-40B4-BE49-F238E27FC236}">
                <a16:creationId xmlns:a16="http://schemas.microsoft.com/office/drawing/2014/main" id="{0BE0EB37-182B-4587-8A6A-C0A42B7DDD7E}"/>
              </a:ext>
            </a:extLst>
          </p:cNvPr>
          <p:cNvPicPr>
            <a:picLocks noChangeAspect="1"/>
          </p:cNvPicPr>
          <p:nvPr/>
        </p:nvPicPr>
        <p:blipFill>
          <a:blip r:embed="rId2"/>
          <a:stretch>
            <a:fillRect/>
          </a:stretch>
        </p:blipFill>
        <p:spPr>
          <a:xfrm>
            <a:off x="0" y="3060930"/>
            <a:ext cx="9155586" cy="3791415"/>
          </a:xfrm>
          <a:prstGeom prst="rect">
            <a:avLst/>
          </a:prstGeom>
        </p:spPr>
      </p:pic>
    </p:spTree>
    <p:extLst>
      <p:ext uri="{BB962C8B-B14F-4D97-AF65-F5344CB8AC3E}">
        <p14:creationId xmlns:p14="http://schemas.microsoft.com/office/powerpoint/2010/main" val="36780750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699465" y="989132"/>
            <a:ext cx="7355620" cy="1342034"/>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rPr>
              <a:t>In order to achieve the </a:t>
            </a:r>
            <a:r>
              <a:rPr lang="en-US" altLang="zh-CN" sz="2000" b="1" dirty="0">
                <a:solidFill>
                  <a:srgbClr val="FF0000"/>
                </a:solidFill>
              </a:rPr>
              <a:t>Second Goal</a:t>
            </a:r>
            <a:r>
              <a:rPr lang="en-US" altLang="zh-CN" sz="2000" b="1" dirty="0">
                <a:solidFill>
                  <a:schemeClr val="tx1">
                    <a:lumMod val="75000"/>
                    <a:lumOff val="25000"/>
                  </a:schemeClr>
                </a:solidFill>
              </a:rPr>
              <a:t>:</a:t>
            </a:r>
          </a:p>
          <a:p>
            <a:pPr marL="342900" indent="-342900">
              <a:lnSpc>
                <a:spcPct val="150000"/>
              </a:lnSpc>
              <a:buAutoNum type="arabicPeriod"/>
            </a:pPr>
            <a:r>
              <a:rPr lang="en-US" altLang="zh-CN" dirty="0">
                <a:solidFill>
                  <a:schemeClr val="tx1">
                    <a:lumMod val="75000"/>
                    <a:lumOff val="25000"/>
                  </a:schemeClr>
                </a:solidFill>
              </a:rPr>
              <a:t>We delete non rating ones and sort by rating then get top 20 Chinese restaurants</a:t>
            </a:r>
          </a:p>
        </p:txBody>
      </p:sp>
      <p:pic>
        <p:nvPicPr>
          <p:cNvPr id="21" name="图片 20">
            <a:extLst>
              <a:ext uri="{FF2B5EF4-FFF2-40B4-BE49-F238E27FC236}">
                <a16:creationId xmlns:a16="http://schemas.microsoft.com/office/drawing/2014/main" id="{FA4AEDD7-087E-4386-8DE3-986E8B06519B}"/>
              </a:ext>
            </a:extLst>
          </p:cNvPr>
          <p:cNvPicPr>
            <a:picLocks noChangeAspect="1"/>
          </p:cNvPicPr>
          <p:nvPr/>
        </p:nvPicPr>
        <p:blipFill>
          <a:blip r:embed="rId2"/>
          <a:stretch>
            <a:fillRect/>
          </a:stretch>
        </p:blipFill>
        <p:spPr>
          <a:xfrm>
            <a:off x="0" y="2668992"/>
            <a:ext cx="9144000" cy="1567543"/>
          </a:xfrm>
          <a:prstGeom prst="rect">
            <a:avLst/>
          </a:prstGeom>
        </p:spPr>
      </p:pic>
      <p:pic>
        <p:nvPicPr>
          <p:cNvPr id="23" name="图片 22">
            <a:extLst>
              <a:ext uri="{FF2B5EF4-FFF2-40B4-BE49-F238E27FC236}">
                <a16:creationId xmlns:a16="http://schemas.microsoft.com/office/drawing/2014/main" id="{CE73152A-1750-4E59-9113-4E8292E37261}"/>
              </a:ext>
            </a:extLst>
          </p:cNvPr>
          <p:cNvPicPr>
            <a:picLocks noChangeAspect="1"/>
          </p:cNvPicPr>
          <p:nvPr/>
        </p:nvPicPr>
        <p:blipFill>
          <a:blip r:embed="rId3"/>
          <a:stretch>
            <a:fillRect/>
          </a:stretch>
        </p:blipFill>
        <p:spPr>
          <a:xfrm>
            <a:off x="0" y="4883633"/>
            <a:ext cx="9144000" cy="1570875"/>
          </a:xfrm>
          <a:prstGeom prst="rect">
            <a:avLst/>
          </a:prstGeom>
        </p:spPr>
      </p:pic>
      <p:sp>
        <p:nvSpPr>
          <p:cNvPr id="26" name="燕尾形 21">
            <a:extLst>
              <a:ext uri="{FF2B5EF4-FFF2-40B4-BE49-F238E27FC236}">
                <a16:creationId xmlns:a16="http://schemas.microsoft.com/office/drawing/2014/main" id="{894E5EA6-04DB-4EEF-9721-6DC3E749A6BE}"/>
              </a:ext>
            </a:extLst>
          </p:cNvPr>
          <p:cNvSpPr/>
          <p:nvPr/>
        </p:nvSpPr>
        <p:spPr>
          <a:xfrm rot="5400000">
            <a:off x="4316900" y="4303255"/>
            <a:ext cx="510200" cy="51365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87364338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901971" y="809280"/>
            <a:ext cx="7355620" cy="2542363"/>
          </a:xfrm>
          <a:prstGeom prst="rect">
            <a:avLst/>
          </a:prstGeom>
        </p:spPr>
        <p:txBody>
          <a:bodyPr wrap="square">
            <a:spAutoFit/>
          </a:bodyPr>
          <a:lstStyle/>
          <a:p>
            <a:pPr marL="342900" indent="-342900">
              <a:lnSpc>
                <a:spcPct val="150000"/>
              </a:lnSpc>
              <a:buAutoNum type="arabicPeriod" startAt="2"/>
            </a:pPr>
            <a:r>
              <a:rPr lang="en-US" altLang="zh-CN" dirty="0">
                <a:solidFill>
                  <a:schemeClr val="tx1">
                    <a:lumMod val="75000"/>
                    <a:lumOff val="25000"/>
                  </a:schemeClr>
                </a:solidFill>
              </a:rPr>
              <a:t>Import folium to draw a NY map</a:t>
            </a:r>
          </a:p>
          <a:p>
            <a:pPr marL="342900" indent="-342900">
              <a:lnSpc>
                <a:spcPct val="150000"/>
              </a:lnSpc>
              <a:buAutoNum type="arabicPeriod" startAt="2"/>
            </a:pPr>
            <a:r>
              <a:rPr lang="en-US" altLang="zh-CN" dirty="0">
                <a:solidFill>
                  <a:schemeClr val="tx1">
                    <a:lumMod val="75000"/>
                    <a:lumOff val="25000"/>
                  </a:schemeClr>
                </a:solidFill>
              </a:rPr>
              <a:t>From </a:t>
            </a:r>
            <a:r>
              <a:rPr lang="en-US" altLang="zh-CN" dirty="0" err="1">
                <a:solidFill>
                  <a:schemeClr val="tx1">
                    <a:lumMod val="75000"/>
                    <a:lumOff val="25000"/>
                  </a:schemeClr>
                </a:solidFill>
              </a:rPr>
              <a:t>folium.plugins</a:t>
            </a:r>
            <a:r>
              <a:rPr lang="en-US" altLang="zh-CN" dirty="0">
                <a:solidFill>
                  <a:schemeClr val="tx1">
                    <a:lumMod val="75000"/>
                    <a:lumOff val="25000"/>
                  </a:schemeClr>
                </a:solidFill>
              </a:rPr>
              <a:t> import </a:t>
            </a:r>
            <a:r>
              <a:rPr lang="en-US" altLang="zh-CN" dirty="0" err="1">
                <a:solidFill>
                  <a:schemeClr val="tx1">
                    <a:lumMod val="75000"/>
                    <a:lumOff val="25000"/>
                  </a:schemeClr>
                </a:solidFill>
              </a:rPr>
              <a:t>MarkerCluster</a:t>
            </a:r>
            <a:r>
              <a:rPr lang="en-US" altLang="zh-CN" dirty="0">
                <a:solidFill>
                  <a:schemeClr val="tx1">
                    <a:lumMod val="75000"/>
                    <a:lumOff val="25000"/>
                  </a:schemeClr>
                </a:solidFill>
              </a:rPr>
              <a:t> in order to gather nearby points into one cluster</a:t>
            </a:r>
          </a:p>
          <a:p>
            <a:pPr marL="342900" indent="-342900">
              <a:lnSpc>
                <a:spcPct val="150000"/>
              </a:lnSpc>
              <a:buAutoNum type="arabicPeriod" startAt="2"/>
            </a:pPr>
            <a:r>
              <a:rPr lang="en-US" altLang="zh-CN" dirty="0">
                <a:solidFill>
                  <a:schemeClr val="tx1">
                    <a:lumMod val="75000"/>
                    <a:lumOff val="25000"/>
                  </a:schemeClr>
                </a:solidFill>
              </a:rPr>
              <a:t>We set up a rule to give different price tiers three colors, this can greatly help us identify price tiers without looking at words</a:t>
            </a:r>
          </a:p>
          <a:p>
            <a:pPr marL="342900" indent="-342900">
              <a:lnSpc>
                <a:spcPct val="150000"/>
              </a:lnSpc>
              <a:buAutoNum type="arabicPeriod" startAt="2"/>
            </a:pPr>
            <a:r>
              <a:rPr lang="en-US" altLang="zh-CN" dirty="0">
                <a:solidFill>
                  <a:schemeClr val="tx1">
                    <a:lumMod val="75000"/>
                    <a:lumOff val="25000"/>
                  </a:schemeClr>
                </a:solidFill>
              </a:rPr>
              <a:t>Use tooltip to show names when mouseover</a:t>
            </a:r>
          </a:p>
        </p:txBody>
      </p:sp>
      <p:sp>
        <p:nvSpPr>
          <p:cNvPr id="26" name="燕尾形 21">
            <a:extLst>
              <a:ext uri="{FF2B5EF4-FFF2-40B4-BE49-F238E27FC236}">
                <a16:creationId xmlns:a16="http://schemas.microsoft.com/office/drawing/2014/main" id="{894E5EA6-04DB-4EEF-9721-6DC3E749A6BE}"/>
              </a:ext>
            </a:extLst>
          </p:cNvPr>
          <p:cNvSpPr/>
          <p:nvPr/>
        </p:nvSpPr>
        <p:spPr>
          <a:xfrm rot="5400000">
            <a:off x="9873639" y="4329632"/>
            <a:ext cx="510200" cy="51365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a:extLst>
              <a:ext uri="{FF2B5EF4-FFF2-40B4-BE49-F238E27FC236}">
                <a16:creationId xmlns:a16="http://schemas.microsoft.com/office/drawing/2014/main" id="{AB0446FB-5D45-4494-96B7-010FCA50DFB4}"/>
              </a:ext>
            </a:extLst>
          </p:cNvPr>
          <p:cNvPicPr>
            <a:picLocks noChangeAspect="1"/>
          </p:cNvPicPr>
          <p:nvPr/>
        </p:nvPicPr>
        <p:blipFill>
          <a:blip r:embed="rId2"/>
          <a:stretch>
            <a:fillRect/>
          </a:stretch>
        </p:blipFill>
        <p:spPr>
          <a:xfrm>
            <a:off x="0" y="3332165"/>
            <a:ext cx="9144000" cy="1461119"/>
          </a:xfrm>
          <a:prstGeom prst="rect">
            <a:avLst/>
          </a:prstGeom>
        </p:spPr>
      </p:pic>
      <p:pic>
        <p:nvPicPr>
          <p:cNvPr id="25" name="图片 24">
            <a:extLst>
              <a:ext uri="{FF2B5EF4-FFF2-40B4-BE49-F238E27FC236}">
                <a16:creationId xmlns:a16="http://schemas.microsoft.com/office/drawing/2014/main" id="{C6C0A3BA-3C9C-4351-A7C9-30B26C76A087}"/>
              </a:ext>
            </a:extLst>
          </p:cNvPr>
          <p:cNvPicPr>
            <a:picLocks noChangeAspect="1"/>
          </p:cNvPicPr>
          <p:nvPr/>
        </p:nvPicPr>
        <p:blipFill rotWithShape="1">
          <a:blip r:embed="rId3"/>
          <a:srcRect t="23828"/>
          <a:stretch/>
        </p:blipFill>
        <p:spPr>
          <a:xfrm>
            <a:off x="3470" y="4793284"/>
            <a:ext cx="9144000" cy="2067899"/>
          </a:xfrm>
          <a:prstGeom prst="rect">
            <a:avLst/>
          </a:prstGeom>
        </p:spPr>
      </p:pic>
    </p:spTree>
    <p:extLst>
      <p:ext uri="{BB962C8B-B14F-4D97-AF65-F5344CB8AC3E}">
        <p14:creationId xmlns:p14="http://schemas.microsoft.com/office/powerpoint/2010/main" val="253058842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699465" y="1099269"/>
            <a:ext cx="7355620" cy="1295868"/>
          </a:xfrm>
          <a:prstGeom prst="rect">
            <a:avLst/>
          </a:prstGeom>
        </p:spPr>
        <p:txBody>
          <a:bodyPr wrap="square">
            <a:spAutoFit/>
          </a:bodyPr>
          <a:lstStyle/>
          <a:p>
            <a:pPr marL="342900" indent="-342900">
              <a:lnSpc>
                <a:spcPct val="150000"/>
              </a:lnSpc>
              <a:buAutoNum type="arabicPeriod"/>
            </a:pPr>
            <a:r>
              <a:rPr lang="en-US" altLang="zh-CN" dirty="0">
                <a:solidFill>
                  <a:schemeClr val="tx1">
                    <a:lumMod val="75000"/>
                    <a:lumOff val="25000"/>
                  </a:schemeClr>
                </a:solidFill>
              </a:rPr>
              <a:t>Preprocessing by</a:t>
            </a:r>
          </a:p>
          <a:p>
            <a:pPr>
              <a:lnSpc>
                <a:spcPct val="150000"/>
              </a:lnSpc>
            </a:pPr>
            <a:r>
              <a:rPr lang="en-US" altLang="zh-CN" dirty="0">
                <a:solidFill>
                  <a:schemeClr val="tx1">
                    <a:lumMod val="75000"/>
                    <a:lumOff val="25000"/>
                  </a:schemeClr>
                </a:solidFill>
              </a:rPr>
              <a:t>      (1)  Take out items with N/A</a:t>
            </a:r>
          </a:p>
          <a:p>
            <a:pPr>
              <a:lnSpc>
                <a:spcPct val="150000"/>
              </a:lnSpc>
            </a:pPr>
            <a:r>
              <a:rPr lang="en-US" altLang="zh-CN" dirty="0">
                <a:solidFill>
                  <a:schemeClr val="tx1">
                    <a:lumMod val="75000"/>
                    <a:lumOff val="25000"/>
                  </a:schemeClr>
                </a:solidFill>
              </a:rPr>
              <a:t>      (2)  Standardize all columns</a:t>
            </a:r>
          </a:p>
        </p:txBody>
      </p:sp>
      <p:sp>
        <p:nvSpPr>
          <p:cNvPr id="28" name="文本框 27">
            <a:extLst>
              <a:ext uri="{FF2B5EF4-FFF2-40B4-BE49-F238E27FC236}">
                <a16:creationId xmlns:a16="http://schemas.microsoft.com/office/drawing/2014/main" id="{11F93F62-BEF1-4B9F-A30B-5D1A16F79239}"/>
              </a:ext>
            </a:extLst>
          </p:cNvPr>
          <p:cNvSpPr txBox="1"/>
          <p:nvPr/>
        </p:nvSpPr>
        <p:spPr>
          <a:xfrm>
            <a:off x="1936506" y="762446"/>
            <a:ext cx="4928088" cy="464871"/>
          </a:xfrm>
          <a:prstGeom prst="rect">
            <a:avLst/>
          </a:prstGeom>
          <a:noFill/>
        </p:spPr>
        <p:txBody>
          <a:bodyPr wrap="square">
            <a:spAutoFit/>
          </a:bodyPr>
          <a:lstStyle/>
          <a:p>
            <a:pPr>
              <a:lnSpc>
                <a:spcPct val="150000"/>
              </a:lnSpc>
            </a:pPr>
            <a:r>
              <a:rPr lang="en-US" altLang="zh-CN" sz="1800" b="1" dirty="0">
                <a:solidFill>
                  <a:schemeClr val="tx1">
                    <a:lumMod val="75000"/>
                    <a:lumOff val="25000"/>
                  </a:schemeClr>
                </a:solidFill>
              </a:rPr>
              <a:t>In order to achieve the </a:t>
            </a:r>
            <a:r>
              <a:rPr lang="en-US" altLang="zh-CN" sz="1800" b="1" dirty="0">
                <a:solidFill>
                  <a:srgbClr val="FF0000"/>
                </a:solidFill>
              </a:rPr>
              <a:t>Third Goal</a:t>
            </a:r>
            <a:r>
              <a:rPr lang="en-US" altLang="zh-CN" sz="1800" b="1" dirty="0">
                <a:solidFill>
                  <a:schemeClr val="tx1">
                    <a:lumMod val="75000"/>
                    <a:lumOff val="25000"/>
                  </a:schemeClr>
                </a:solidFill>
              </a:rPr>
              <a:t>:</a:t>
            </a:r>
          </a:p>
        </p:txBody>
      </p:sp>
      <p:pic>
        <p:nvPicPr>
          <p:cNvPr id="21" name="图片 20">
            <a:extLst>
              <a:ext uri="{FF2B5EF4-FFF2-40B4-BE49-F238E27FC236}">
                <a16:creationId xmlns:a16="http://schemas.microsoft.com/office/drawing/2014/main" id="{F18C139A-34DD-4BCB-BB0A-4D1A3248CA8C}"/>
              </a:ext>
            </a:extLst>
          </p:cNvPr>
          <p:cNvPicPr>
            <a:picLocks noChangeAspect="1"/>
          </p:cNvPicPr>
          <p:nvPr/>
        </p:nvPicPr>
        <p:blipFill rotWithShape="1">
          <a:blip r:embed="rId2"/>
          <a:srcRect b="23919"/>
          <a:stretch/>
        </p:blipFill>
        <p:spPr>
          <a:xfrm>
            <a:off x="1612883" y="2462443"/>
            <a:ext cx="7019925" cy="2036336"/>
          </a:xfrm>
          <a:prstGeom prst="rect">
            <a:avLst/>
          </a:prstGeom>
        </p:spPr>
      </p:pic>
      <p:pic>
        <p:nvPicPr>
          <p:cNvPr id="23" name="图片 22">
            <a:extLst>
              <a:ext uri="{FF2B5EF4-FFF2-40B4-BE49-F238E27FC236}">
                <a16:creationId xmlns:a16="http://schemas.microsoft.com/office/drawing/2014/main" id="{1C929489-7554-4AFF-9549-63AC174CA5C6}"/>
              </a:ext>
            </a:extLst>
          </p:cNvPr>
          <p:cNvPicPr>
            <a:picLocks noChangeAspect="1"/>
          </p:cNvPicPr>
          <p:nvPr/>
        </p:nvPicPr>
        <p:blipFill>
          <a:blip r:embed="rId3"/>
          <a:stretch>
            <a:fillRect/>
          </a:stretch>
        </p:blipFill>
        <p:spPr>
          <a:xfrm>
            <a:off x="1612883" y="5066468"/>
            <a:ext cx="5991225" cy="1609725"/>
          </a:xfrm>
          <a:prstGeom prst="rect">
            <a:avLst/>
          </a:prstGeom>
        </p:spPr>
      </p:pic>
      <p:sp>
        <p:nvSpPr>
          <p:cNvPr id="25" name="燕尾形 21">
            <a:extLst>
              <a:ext uri="{FF2B5EF4-FFF2-40B4-BE49-F238E27FC236}">
                <a16:creationId xmlns:a16="http://schemas.microsoft.com/office/drawing/2014/main" id="{E9AC30B4-BAE2-4E58-A204-E5200C0EFAB4}"/>
              </a:ext>
            </a:extLst>
          </p:cNvPr>
          <p:cNvSpPr/>
          <p:nvPr/>
        </p:nvSpPr>
        <p:spPr>
          <a:xfrm rot="7883952">
            <a:off x="7920169" y="4732730"/>
            <a:ext cx="510200" cy="51365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0576858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2011680" y="859489"/>
            <a:ext cx="7355620" cy="880369"/>
          </a:xfrm>
          <a:prstGeom prst="rect">
            <a:avLst/>
          </a:prstGeom>
        </p:spPr>
        <p:txBody>
          <a:bodyPr wrap="square">
            <a:spAutoFit/>
          </a:bodyPr>
          <a:lstStyle/>
          <a:p>
            <a:pPr marL="342900" indent="-342900">
              <a:lnSpc>
                <a:spcPct val="150000"/>
              </a:lnSpc>
              <a:buAutoNum type="arabicPeriod" startAt="2"/>
            </a:pPr>
            <a:r>
              <a:rPr lang="en-US" altLang="zh-CN" dirty="0">
                <a:solidFill>
                  <a:schemeClr val="tx1">
                    <a:lumMod val="75000"/>
                    <a:lumOff val="25000"/>
                  </a:schemeClr>
                </a:solidFill>
              </a:rPr>
              <a:t>Use KNN method to fit data, K=3</a:t>
            </a:r>
          </a:p>
          <a:p>
            <a:pPr marL="342900" indent="-342900">
              <a:lnSpc>
                <a:spcPct val="150000"/>
              </a:lnSpc>
              <a:buAutoNum type="arabicPeriod" startAt="2"/>
            </a:pPr>
            <a:r>
              <a:rPr lang="en-US" altLang="zh-CN" dirty="0">
                <a:solidFill>
                  <a:schemeClr val="tx1">
                    <a:lumMod val="75000"/>
                    <a:lumOff val="25000"/>
                  </a:schemeClr>
                </a:solidFill>
              </a:rPr>
              <a:t>Add labels back to original </a:t>
            </a:r>
            <a:r>
              <a:rPr lang="en-US" altLang="zh-CN" dirty="0" err="1">
                <a:solidFill>
                  <a:schemeClr val="tx1">
                    <a:lumMod val="75000"/>
                    <a:lumOff val="25000"/>
                  </a:schemeClr>
                </a:solidFill>
              </a:rPr>
              <a:t>dataframe</a:t>
            </a:r>
            <a:endParaRPr lang="en-US" altLang="zh-CN" dirty="0">
              <a:solidFill>
                <a:schemeClr val="tx1">
                  <a:lumMod val="75000"/>
                  <a:lumOff val="25000"/>
                </a:schemeClr>
              </a:solidFill>
            </a:endParaRPr>
          </a:p>
        </p:txBody>
      </p:sp>
      <p:sp>
        <p:nvSpPr>
          <p:cNvPr id="25" name="燕尾形 21">
            <a:extLst>
              <a:ext uri="{FF2B5EF4-FFF2-40B4-BE49-F238E27FC236}">
                <a16:creationId xmlns:a16="http://schemas.microsoft.com/office/drawing/2014/main" id="{E9AC30B4-BAE2-4E58-A204-E5200C0EFAB4}"/>
              </a:ext>
            </a:extLst>
          </p:cNvPr>
          <p:cNvSpPr/>
          <p:nvPr/>
        </p:nvSpPr>
        <p:spPr>
          <a:xfrm rot="7883952">
            <a:off x="7920169" y="4732730"/>
            <a:ext cx="510200" cy="513658"/>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图片 21">
            <a:extLst>
              <a:ext uri="{FF2B5EF4-FFF2-40B4-BE49-F238E27FC236}">
                <a16:creationId xmlns:a16="http://schemas.microsoft.com/office/drawing/2014/main" id="{27E4094E-4B19-413A-B3F5-6C065A994525}"/>
              </a:ext>
            </a:extLst>
          </p:cNvPr>
          <p:cNvPicPr>
            <a:picLocks noChangeAspect="1"/>
          </p:cNvPicPr>
          <p:nvPr/>
        </p:nvPicPr>
        <p:blipFill>
          <a:blip r:embed="rId2"/>
          <a:stretch>
            <a:fillRect/>
          </a:stretch>
        </p:blipFill>
        <p:spPr>
          <a:xfrm>
            <a:off x="3383595" y="1786126"/>
            <a:ext cx="5153025" cy="2705100"/>
          </a:xfrm>
          <a:prstGeom prst="rect">
            <a:avLst/>
          </a:prstGeom>
        </p:spPr>
      </p:pic>
      <p:pic>
        <p:nvPicPr>
          <p:cNvPr id="26" name="图片 25">
            <a:extLst>
              <a:ext uri="{FF2B5EF4-FFF2-40B4-BE49-F238E27FC236}">
                <a16:creationId xmlns:a16="http://schemas.microsoft.com/office/drawing/2014/main" id="{641615FC-FB6B-4E88-A974-C6109815B139}"/>
              </a:ext>
            </a:extLst>
          </p:cNvPr>
          <p:cNvPicPr>
            <a:picLocks noChangeAspect="1"/>
          </p:cNvPicPr>
          <p:nvPr/>
        </p:nvPicPr>
        <p:blipFill>
          <a:blip r:embed="rId3"/>
          <a:stretch>
            <a:fillRect/>
          </a:stretch>
        </p:blipFill>
        <p:spPr>
          <a:xfrm>
            <a:off x="0" y="4578948"/>
            <a:ext cx="9144000" cy="2279052"/>
          </a:xfrm>
          <a:prstGeom prst="rect">
            <a:avLst/>
          </a:prstGeom>
        </p:spPr>
      </p:pic>
      <p:sp>
        <p:nvSpPr>
          <p:cNvPr id="33" name="任意多边形 24">
            <a:extLst>
              <a:ext uri="{FF2B5EF4-FFF2-40B4-BE49-F238E27FC236}">
                <a16:creationId xmlns:a16="http://schemas.microsoft.com/office/drawing/2014/main" id="{4D40DD09-8ABA-4848-AF7B-221E8AD47943}"/>
              </a:ext>
            </a:extLst>
          </p:cNvPr>
          <p:cNvSpPr/>
          <p:nvPr/>
        </p:nvSpPr>
        <p:spPr>
          <a:xfrm rot="21192614" flipH="1">
            <a:off x="2153917" y="3461147"/>
            <a:ext cx="585477" cy="702449"/>
          </a:xfrm>
          <a:custGeom>
            <a:avLst/>
            <a:gdLst>
              <a:gd name="connsiteX0" fmla="*/ 0 w 285750"/>
              <a:gd name="connsiteY0" fmla="*/ 0 h 342900"/>
              <a:gd name="connsiteX1" fmla="*/ 285750 w 285750"/>
              <a:gd name="connsiteY1" fmla="*/ 342900 h 342900"/>
              <a:gd name="connsiteX0-1" fmla="*/ 0 w 285750"/>
              <a:gd name="connsiteY0-2" fmla="*/ 0 h 342900"/>
              <a:gd name="connsiteX1-3" fmla="*/ 285750 w 285750"/>
              <a:gd name="connsiteY1-4" fmla="*/ 342900 h 342900"/>
              <a:gd name="connsiteX0-5" fmla="*/ 0 w 285750"/>
              <a:gd name="connsiteY0-6" fmla="*/ 0 h 342900"/>
              <a:gd name="connsiteX1-7" fmla="*/ 285750 w 285750"/>
              <a:gd name="connsiteY1-8" fmla="*/ 342900 h 342900"/>
              <a:gd name="connsiteX0-9" fmla="*/ 0 w 285750"/>
              <a:gd name="connsiteY0-10" fmla="*/ 0 h 342900"/>
              <a:gd name="connsiteX1-11" fmla="*/ 285750 w 285750"/>
              <a:gd name="connsiteY1-12" fmla="*/ 342900 h 342900"/>
              <a:gd name="connsiteX0-13" fmla="*/ 0 w 285750"/>
              <a:gd name="connsiteY0-14" fmla="*/ 0 h 342900"/>
              <a:gd name="connsiteX1-15" fmla="*/ 285750 w 285750"/>
              <a:gd name="connsiteY1-16" fmla="*/ 342900 h 342900"/>
              <a:gd name="connsiteX0-17" fmla="*/ 0 w 285800"/>
              <a:gd name="connsiteY0-18" fmla="*/ 0 h 342900"/>
              <a:gd name="connsiteX1-19" fmla="*/ 285750 w 285800"/>
              <a:gd name="connsiteY1-20" fmla="*/ 342900 h 342900"/>
            </a:gdLst>
            <a:ahLst/>
            <a:cxnLst>
              <a:cxn ang="0">
                <a:pos x="connsiteX0-1" y="connsiteY0-2"/>
              </a:cxn>
              <a:cxn ang="0">
                <a:pos x="connsiteX1-3" y="connsiteY1-4"/>
              </a:cxn>
            </a:cxnLst>
            <a:rect l="l" t="t" r="r" b="b"/>
            <a:pathLst>
              <a:path w="285800" h="342900">
                <a:moveTo>
                  <a:pt x="0" y="0"/>
                </a:moveTo>
                <a:cubicBezTo>
                  <a:pt x="207169" y="16669"/>
                  <a:pt x="288132" y="135732"/>
                  <a:pt x="285750" y="342900"/>
                </a:cubicBezTo>
              </a:path>
            </a:pathLst>
          </a:custGeom>
          <a:noFill/>
          <a:ln w="38100">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1704290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2011680" y="992491"/>
            <a:ext cx="7355620" cy="880369"/>
          </a:xfrm>
          <a:prstGeom prst="rect">
            <a:avLst/>
          </a:prstGeom>
        </p:spPr>
        <p:txBody>
          <a:bodyPr wrap="square">
            <a:spAutoFit/>
          </a:bodyPr>
          <a:lstStyle/>
          <a:p>
            <a:pPr marL="342900" indent="-342900">
              <a:lnSpc>
                <a:spcPct val="150000"/>
              </a:lnSpc>
              <a:buAutoNum type="arabicPeriod" startAt="4"/>
            </a:pPr>
            <a:r>
              <a:rPr lang="en-US" altLang="zh-CN" dirty="0">
                <a:solidFill>
                  <a:schemeClr val="tx1">
                    <a:lumMod val="75000"/>
                    <a:lumOff val="25000"/>
                  </a:schemeClr>
                </a:solidFill>
              </a:rPr>
              <a:t>Finally show on the map with labels on </a:t>
            </a:r>
            <a:r>
              <a:rPr lang="en-US" altLang="zh-CN" dirty="0">
                <a:solidFill>
                  <a:srgbClr val="FF0000"/>
                </a:solidFill>
              </a:rPr>
              <a:t>mouseover tooltips</a:t>
            </a:r>
            <a:r>
              <a:rPr lang="en-US" altLang="zh-CN" dirty="0">
                <a:solidFill>
                  <a:schemeClr val="tx1">
                    <a:lumMod val="75000"/>
                    <a:lumOff val="25000"/>
                  </a:schemeClr>
                </a:solidFill>
              </a:rPr>
              <a:t>, </a:t>
            </a:r>
          </a:p>
          <a:p>
            <a:pPr>
              <a:lnSpc>
                <a:spcPct val="150000"/>
              </a:lnSpc>
            </a:pPr>
            <a:r>
              <a:rPr lang="en-US" altLang="zh-CN" dirty="0">
                <a:solidFill>
                  <a:schemeClr val="tx1">
                    <a:lumMod val="75000"/>
                    <a:lumOff val="25000"/>
                  </a:schemeClr>
                </a:solidFill>
              </a:rPr>
              <a:t>but remain the same info with previous map </a:t>
            </a:r>
            <a:r>
              <a:rPr lang="en-US" altLang="zh-CN" dirty="0">
                <a:solidFill>
                  <a:srgbClr val="FF0000"/>
                </a:solidFill>
              </a:rPr>
              <a:t>when you click the button</a:t>
            </a:r>
          </a:p>
        </p:txBody>
      </p:sp>
      <p:pic>
        <p:nvPicPr>
          <p:cNvPr id="21" name="图片 20">
            <a:extLst>
              <a:ext uri="{FF2B5EF4-FFF2-40B4-BE49-F238E27FC236}">
                <a16:creationId xmlns:a16="http://schemas.microsoft.com/office/drawing/2014/main" id="{DF59D11D-12D5-4562-95C7-22929013F0AD}"/>
              </a:ext>
            </a:extLst>
          </p:cNvPr>
          <p:cNvPicPr>
            <a:picLocks noChangeAspect="1"/>
          </p:cNvPicPr>
          <p:nvPr/>
        </p:nvPicPr>
        <p:blipFill rotWithShape="1">
          <a:blip r:embed="rId2"/>
          <a:srcRect t="4689"/>
          <a:stretch/>
        </p:blipFill>
        <p:spPr>
          <a:xfrm>
            <a:off x="0" y="1990963"/>
            <a:ext cx="9144000" cy="4861683"/>
          </a:xfrm>
          <a:prstGeom prst="rect">
            <a:avLst/>
          </a:prstGeom>
        </p:spPr>
      </p:pic>
      <p:pic>
        <p:nvPicPr>
          <p:cNvPr id="24" name="图片 23">
            <a:extLst>
              <a:ext uri="{FF2B5EF4-FFF2-40B4-BE49-F238E27FC236}">
                <a16:creationId xmlns:a16="http://schemas.microsoft.com/office/drawing/2014/main" id="{6ECD7762-B4ED-4106-9567-08A2F19973AB}"/>
              </a:ext>
            </a:extLst>
          </p:cNvPr>
          <p:cNvPicPr>
            <a:picLocks noChangeAspect="1"/>
          </p:cNvPicPr>
          <p:nvPr/>
        </p:nvPicPr>
        <p:blipFill>
          <a:blip r:embed="rId3"/>
          <a:stretch>
            <a:fillRect/>
          </a:stretch>
        </p:blipFill>
        <p:spPr>
          <a:xfrm>
            <a:off x="5627443" y="2743284"/>
            <a:ext cx="3076575" cy="1905000"/>
          </a:xfrm>
          <a:prstGeom prst="rect">
            <a:avLst/>
          </a:prstGeom>
          <a:ln>
            <a:noFill/>
          </a:ln>
          <a:effectLst>
            <a:outerShdw blurRad="292100" dist="139700" dir="2700000" algn="tl" rotWithShape="0">
              <a:srgbClr val="333333">
                <a:alpha val="65000"/>
              </a:srgbClr>
            </a:outerShdw>
          </a:effectLst>
        </p:spPr>
      </p:pic>
      <p:sp>
        <p:nvSpPr>
          <p:cNvPr id="29" name="任意多边形 24">
            <a:extLst>
              <a:ext uri="{FF2B5EF4-FFF2-40B4-BE49-F238E27FC236}">
                <a16:creationId xmlns:a16="http://schemas.microsoft.com/office/drawing/2014/main" id="{E1B78341-4442-4BD0-8F31-C0E2D6CBAFFD}"/>
              </a:ext>
            </a:extLst>
          </p:cNvPr>
          <p:cNvSpPr/>
          <p:nvPr/>
        </p:nvSpPr>
        <p:spPr>
          <a:xfrm rot="5400000" flipH="1" flipV="1">
            <a:off x="5483808" y="3035938"/>
            <a:ext cx="682192" cy="1274885"/>
          </a:xfrm>
          <a:custGeom>
            <a:avLst/>
            <a:gdLst>
              <a:gd name="connsiteX0" fmla="*/ 0 w 285750"/>
              <a:gd name="connsiteY0" fmla="*/ 0 h 342900"/>
              <a:gd name="connsiteX1" fmla="*/ 285750 w 285750"/>
              <a:gd name="connsiteY1" fmla="*/ 342900 h 342900"/>
              <a:gd name="connsiteX0-1" fmla="*/ 0 w 285750"/>
              <a:gd name="connsiteY0-2" fmla="*/ 0 h 342900"/>
              <a:gd name="connsiteX1-3" fmla="*/ 285750 w 285750"/>
              <a:gd name="connsiteY1-4" fmla="*/ 342900 h 342900"/>
              <a:gd name="connsiteX0-5" fmla="*/ 0 w 285750"/>
              <a:gd name="connsiteY0-6" fmla="*/ 0 h 342900"/>
              <a:gd name="connsiteX1-7" fmla="*/ 285750 w 285750"/>
              <a:gd name="connsiteY1-8" fmla="*/ 342900 h 342900"/>
              <a:gd name="connsiteX0-9" fmla="*/ 0 w 285750"/>
              <a:gd name="connsiteY0-10" fmla="*/ 0 h 342900"/>
              <a:gd name="connsiteX1-11" fmla="*/ 285750 w 285750"/>
              <a:gd name="connsiteY1-12" fmla="*/ 342900 h 342900"/>
              <a:gd name="connsiteX0-13" fmla="*/ 0 w 285750"/>
              <a:gd name="connsiteY0-14" fmla="*/ 0 h 342900"/>
              <a:gd name="connsiteX1-15" fmla="*/ 285750 w 285750"/>
              <a:gd name="connsiteY1-16" fmla="*/ 342900 h 342900"/>
              <a:gd name="connsiteX0-17" fmla="*/ 0 w 285800"/>
              <a:gd name="connsiteY0-18" fmla="*/ 0 h 342900"/>
              <a:gd name="connsiteX1-19" fmla="*/ 285750 w 285800"/>
              <a:gd name="connsiteY1-20" fmla="*/ 342900 h 342900"/>
            </a:gdLst>
            <a:ahLst/>
            <a:cxnLst>
              <a:cxn ang="0">
                <a:pos x="connsiteX0-1" y="connsiteY0-2"/>
              </a:cxn>
              <a:cxn ang="0">
                <a:pos x="connsiteX1-3" y="connsiteY1-4"/>
              </a:cxn>
            </a:cxnLst>
            <a:rect l="l" t="t" r="r" b="b"/>
            <a:pathLst>
              <a:path w="285800" h="342900">
                <a:moveTo>
                  <a:pt x="0" y="0"/>
                </a:moveTo>
                <a:cubicBezTo>
                  <a:pt x="207169" y="16669"/>
                  <a:pt x="288132" y="135732"/>
                  <a:pt x="285750" y="34290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1768100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DE28F7C5-2E97-419E-874B-02BD9FD1ADEC}"/>
              </a:ext>
            </a:extLst>
          </p:cNvPr>
          <p:cNvSpPr/>
          <p:nvPr/>
        </p:nvSpPr>
        <p:spPr>
          <a:xfrm>
            <a:off x="1935339" y="5366805"/>
            <a:ext cx="5509550" cy="707886"/>
          </a:xfrm>
          <a:prstGeom prst="rect">
            <a:avLst/>
          </a:prstGeom>
        </p:spPr>
        <p:txBody>
          <a:bodyPr wrap="square">
            <a:spAutoFit/>
          </a:bodyPr>
          <a:lstStyle/>
          <a:p>
            <a:pPr algn="ct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Results </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19" name="矩形 18"/>
          <p:cNvSpPr/>
          <p:nvPr/>
        </p:nvSpPr>
        <p:spPr>
          <a:xfrm>
            <a:off x="4235329" y="325485"/>
            <a:ext cx="1512729"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Results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7" name="组合 66">
            <a:extLst>
              <a:ext uri="{FF2B5EF4-FFF2-40B4-BE49-F238E27FC236}">
                <a16:creationId xmlns:a16="http://schemas.microsoft.com/office/drawing/2014/main" id="{1F3D51C1-8FEE-495C-8146-40A74E93DAE2}"/>
              </a:ext>
            </a:extLst>
          </p:cNvPr>
          <p:cNvGrpSpPr/>
          <p:nvPr/>
        </p:nvGrpSpPr>
        <p:grpSpPr>
          <a:xfrm rot="5400000">
            <a:off x="5871772" y="4001395"/>
            <a:ext cx="3153957" cy="3133774"/>
            <a:chOff x="5007973" y="894804"/>
            <a:chExt cx="4542002" cy="4512937"/>
          </a:xfrm>
        </p:grpSpPr>
        <p:sp>
          <p:nvSpPr>
            <p:cNvPr id="25" name="饼形 24"/>
            <p:cNvSpPr/>
            <p:nvPr/>
          </p:nvSpPr>
          <p:spPr>
            <a:xfrm rot="19470922">
              <a:off x="5508299" y="1391789"/>
              <a:ext cx="3646224" cy="3617035"/>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饼形 30"/>
            <p:cNvSpPr/>
            <p:nvPr/>
          </p:nvSpPr>
          <p:spPr>
            <a:xfrm rot="3023085">
              <a:off x="5514021" y="1362360"/>
              <a:ext cx="3529912" cy="3501658"/>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6" name="组合 65">
              <a:extLst>
                <a:ext uri="{FF2B5EF4-FFF2-40B4-BE49-F238E27FC236}">
                  <a16:creationId xmlns:a16="http://schemas.microsoft.com/office/drawing/2014/main" id="{5B342FA0-F573-433D-A348-04A9F60049EC}"/>
                </a:ext>
              </a:extLst>
            </p:cNvPr>
            <p:cNvGrpSpPr/>
            <p:nvPr/>
          </p:nvGrpSpPr>
          <p:grpSpPr>
            <a:xfrm>
              <a:off x="5007973" y="894804"/>
              <a:ext cx="4542002" cy="4512937"/>
              <a:chOff x="5007973" y="894804"/>
              <a:chExt cx="4542002" cy="4512937"/>
            </a:xfrm>
          </p:grpSpPr>
          <p:sp>
            <p:nvSpPr>
              <p:cNvPr id="26" name="饼形 25"/>
              <p:cNvSpPr/>
              <p:nvPr/>
            </p:nvSpPr>
            <p:spPr>
              <a:xfrm rot="453669">
                <a:off x="5007973" y="902098"/>
                <a:ext cx="4542002" cy="4505643"/>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饼形 29"/>
              <p:cNvSpPr/>
              <p:nvPr/>
            </p:nvSpPr>
            <p:spPr>
              <a:xfrm rot="3023085">
                <a:off x="5360547" y="910160"/>
                <a:ext cx="3836861" cy="3806150"/>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9" name="组合 58">
                <a:extLst>
                  <a:ext uri="{FF2B5EF4-FFF2-40B4-BE49-F238E27FC236}">
                    <a16:creationId xmlns:a16="http://schemas.microsoft.com/office/drawing/2014/main" id="{17167A9A-1FEC-4858-94A9-84A016DE7721}"/>
                  </a:ext>
                </a:extLst>
              </p:cNvPr>
              <p:cNvGrpSpPr/>
              <p:nvPr/>
            </p:nvGrpSpPr>
            <p:grpSpPr>
              <a:xfrm>
                <a:off x="5189653" y="1082324"/>
                <a:ext cx="4178642" cy="4145192"/>
                <a:chOff x="5189653" y="1082324"/>
                <a:chExt cx="4178642" cy="4145192"/>
              </a:xfrm>
            </p:grpSpPr>
            <p:sp>
              <p:nvSpPr>
                <p:cNvPr id="27" name="饼形 26"/>
                <p:cNvSpPr/>
                <p:nvPr/>
              </p:nvSpPr>
              <p:spPr>
                <a:xfrm rot="453669">
                  <a:off x="5189653" y="1082324"/>
                  <a:ext cx="4178642" cy="4145192"/>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饼形 27"/>
                <p:cNvSpPr/>
                <p:nvPr/>
              </p:nvSpPr>
              <p:spPr>
                <a:xfrm rot="453669">
                  <a:off x="5280495" y="1172439"/>
                  <a:ext cx="3996962" cy="3964966"/>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饼形 28"/>
                <p:cNvSpPr/>
                <p:nvPr/>
              </p:nvSpPr>
              <p:spPr>
                <a:xfrm rot="453669">
                  <a:off x="5640331" y="1538407"/>
                  <a:ext cx="3336716" cy="3310006"/>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饼形 31"/>
                <p:cNvSpPr/>
                <p:nvPr/>
              </p:nvSpPr>
              <p:spPr>
                <a:xfrm rot="3023085">
                  <a:off x="5590758" y="1438486"/>
                  <a:ext cx="3376438" cy="3349412"/>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饼形 32"/>
                <p:cNvSpPr/>
                <p:nvPr/>
              </p:nvSpPr>
              <p:spPr>
                <a:xfrm rot="3023085">
                  <a:off x="5865938" y="1756032"/>
                  <a:ext cx="2818695" cy="2796133"/>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饼形 33"/>
                <p:cNvSpPr/>
                <p:nvPr/>
              </p:nvSpPr>
              <p:spPr>
                <a:xfrm rot="5595286">
                  <a:off x="5530923" y="1443676"/>
                  <a:ext cx="3496107" cy="3468125"/>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饼形 34"/>
                <p:cNvSpPr/>
                <p:nvPr/>
              </p:nvSpPr>
              <p:spPr>
                <a:xfrm rot="5595286">
                  <a:off x="5670767" y="1582401"/>
                  <a:ext cx="3216418" cy="3190675"/>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饼形 35"/>
                <p:cNvSpPr/>
                <p:nvPr/>
              </p:nvSpPr>
              <p:spPr>
                <a:xfrm rot="5595286">
                  <a:off x="5740687" y="1651763"/>
                  <a:ext cx="3076574" cy="3051950"/>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饼形 36"/>
                <p:cNvSpPr/>
                <p:nvPr/>
              </p:nvSpPr>
              <p:spPr>
                <a:xfrm rot="5595286">
                  <a:off x="5966968" y="1928867"/>
                  <a:ext cx="2568365" cy="2547808"/>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饼形 37"/>
                <p:cNvSpPr/>
                <p:nvPr/>
              </p:nvSpPr>
              <p:spPr>
                <a:xfrm rot="8165748">
                  <a:off x="5858171" y="1791326"/>
                  <a:ext cx="2841614" cy="2841611"/>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饼形 38"/>
                <p:cNvSpPr/>
                <p:nvPr/>
              </p:nvSpPr>
              <p:spPr>
                <a:xfrm rot="8165748">
                  <a:off x="5971833" y="1904990"/>
                  <a:ext cx="2614285" cy="2614282"/>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饼形 39"/>
                <p:cNvSpPr/>
                <p:nvPr/>
              </p:nvSpPr>
              <p:spPr>
                <a:xfrm rot="8165748">
                  <a:off x="6028663" y="1961823"/>
                  <a:ext cx="2500620" cy="2500618"/>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饼形 40"/>
                <p:cNvSpPr/>
                <p:nvPr/>
              </p:nvSpPr>
              <p:spPr>
                <a:xfrm rot="8165748">
                  <a:off x="6204663" y="2167772"/>
                  <a:ext cx="2087551" cy="2087549"/>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饼形 41"/>
                <p:cNvSpPr/>
                <p:nvPr/>
              </p:nvSpPr>
              <p:spPr>
                <a:xfrm rot="10800000">
                  <a:off x="6076553" y="2009710"/>
                  <a:ext cx="2404846" cy="2404843"/>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饼形 42"/>
                <p:cNvSpPr/>
                <p:nvPr/>
              </p:nvSpPr>
              <p:spPr>
                <a:xfrm rot="10800000">
                  <a:off x="6172747" y="2105904"/>
                  <a:ext cx="2212458" cy="2212456"/>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饼形 43"/>
                <p:cNvSpPr/>
                <p:nvPr/>
              </p:nvSpPr>
              <p:spPr>
                <a:xfrm rot="10800000">
                  <a:off x="6220842" y="2153999"/>
                  <a:ext cx="2116264" cy="2116262"/>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饼形 44"/>
                <p:cNvSpPr/>
                <p:nvPr/>
              </p:nvSpPr>
              <p:spPr>
                <a:xfrm rot="10800000">
                  <a:off x="6377355" y="2310512"/>
                  <a:ext cx="1766685" cy="1766683"/>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6894199" y="2774391"/>
                  <a:ext cx="769550" cy="769550"/>
                </a:xfrm>
                <a:prstGeom prst="ellipse">
                  <a:avLst/>
                </a:prstGeom>
                <a:solidFill>
                  <a:srgbClr val="F8F7E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2" name="组合 61">
            <a:extLst>
              <a:ext uri="{FF2B5EF4-FFF2-40B4-BE49-F238E27FC236}">
                <a16:creationId xmlns:a16="http://schemas.microsoft.com/office/drawing/2014/main" id="{6976A6F5-6FCF-4F20-93C6-08694B85ABD0}"/>
              </a:ext>
            </a:extLst>
          </p:cNvPr>
          <p:cNvGrpSpPr/>
          <p:nvPr/>
        </p:nvGrpSpPr>
        <p:grpSpPr>
          <a:xfrm>
            <a:off x="726789" y="2617221"/>
            <a:ext cx="5413380" cy="307777"/>
            <a:chOff x="62035" y="2716906"/>
            <a:chExt cx="5413380" cy="307777"/>
          </a:xfrm>
        </p:grpSpPr>
        <p:sp>
          <p:nvSpPr>
            <p:cNvPr id="24" name="TextBox 895"/>
            <p:cNvSpPr txBox="1"/>
            <p:nvPr/>
          </p:nvSpPr>
          <p:spPr>
            <a:xfrm>
              <a:off x="315028" y="2716906"/>
              <a:ext cx="5160387" cy="307777"/>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Most Chinese </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Restaurants’ratings</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are among 8.0 and 9.0</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椭圆 49"/>
            <p:cNvSpPr/>
            <p:nvPr/>
          </p:nvSpPr>
          <p:spPr>
            <a:xfrm>
              <a:off x="62035" y="2763833"/>
              <a:ext cx="213922" cy="2139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2" name="椭圆 51"/>
          <p:cNvSpPr/>
          <p:nvPr/>
        </p:nvSpPr>
        <p:spPr>
          <a:xfrm>
            <a:off x="732391" y="3767276"/>
            <a:ext cx="213922" cy="213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53" name="椭圆 52"/>
          <p:cNvSpPr/>
          <p:nvPr/>
        </p:nvSpPr>
        <p:spPr>
          <a:xfrm>
            <a:off x="726789" y="4316948"/>
            <a:ext cx="213922" cy="2139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nvGrpSpPr>
          <p:cNvPr id="65" name="组合 64">
            <a:extLst>
              <a:ext uri="{FF2B5EF4-FFF2-40B4-BE49-F238E27FC236}">
                <a16:creationId xmlns:a16="http://schemas.microsoft.com/office/drawing/2014/main" id="{F7F0448A-6996-4D09-ABF0-F261A45D0087}"/>
              </a:ext>
            </a:extLst>
          </p:cNvPr>
          <p:cNvGrpSpPr/>
          <p:nvPr/>
        </p:nvGrpSpPr>
        <p:grpSpPr>
          <a:xfrm>
            <a:off x="731230" y="3167858"/>
            <a:ext cx="6806357" cy="523220"/>
            <a:chOff x="62035" y="3185399"/>
            <a:chExt cx="6806357" cy="523220"/>
          </a:xfrm>
        </p:grpSpPr>
        <p:sp>
          <p:nvSpPr>
            <p:cNvPr id="51" name="椭圆 50"/>
            <p:cNvSpPr/>
            <p:nvPr/>
          </p:nvSpPr>
          <p:spPr>
            <a:xfrm>
              <a:off x="62035" y="3231361"/>
              <a:ext cx="213922" cy="2139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61" name="TextBox 895">
              <a:extLst>
                <a:ext uri="{FF2B5EF4-FFF2-40B4-BE49-F238E27FC236}">
                  <a16:creationId xmlns:a16="http://schemas.microsoft.com/office/drawing/2014/main" id="{08ED503C-4C32-4F09-B184-DC6F8AE3720B}"/>
                </a:ext>
              </a:extLst>
            </p:cNvPr>
            <p:cNvSpPr txBox="1"/>
            <p:nvPr/>
          </p:nvSpPr>
          <p:spPr>
            <a:xfrm>
              <a:off x="309865" y="3185399"/>
              <a:ext cx="6558527"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Taking 1</a:t>
              </a:r>
              <a:r>
                <a:rPr lang="en-US" altLang="zh-CN" sz="1400" baseline="30000" dirty="0">
                  <a:solidFill>
                    <a:schemeClr val="tx1">
                      <a:lumMod val="65000"/>
                      <a:lumOff val="35000"/>
                    </a:schemeClr>
                  </a:solidFill>
                  <a:latin typeface="微软雅黑" panose="020B0503020204020204" pitchFamily="34" charset="-122"/>
                  <a:ea typeface="微软雅黑" panose="020B0503020204020204" pitchFamily="34" charset="-122"/>
                </a:rPr>
                <a:t>st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July 2020 as an example, the most common popular timeframes</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are 10:00 AM–9:00 PM, meaning they are popular all day long</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9" name="TextBox 895">
            <a:extLst>
              <a:ext uri="{FF2B5EF4-FFF2-40B4-BE49-F238E27FC236}">
                <a16:creationId xmlns:a16="http://schemas.microsoft.com/office/drawing/2014/main" id="{8008B0A3-69E9-45F1-8081-36BC8EC4D066}"/>
              </a:ext>
            </a:extLst>
          </p:cNvPr>
          <p:cNvSpPr txBox="1"/>
          <p:nvPr/>
        </p:nvSpPr>
        <p:spPr>
          <a:xfrm>
            <a:off x="981925" y="3748094"/>
            <a:ext cx="6489020" cy="307777"/>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Most Chinese Restaurants 'prices are comfortable, price tiers from 1 to 2</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TextBox 895">
            <a:extLst>
              <a:ext uri="{FF2B5EF4-FFF2-40B4-BE49-F238E27FC236}">
                <a16:creationId xmlns:a16="http://schemas.microsoft.com/office/drawing/2014/main" id="{791BFF27-0E99-4BD1-BBC9-2AC423E72CBB}"/>
              </a:ext>
            </a:extLst>
          </p:cNvPr>
          <p:cNvSpPr txBox="1"/>
          <p:nvPr/>
        </p:nvSpPr>
        <p:spPr>
          <a:xfrm>
            <a:off x="989491" y="4289762"/>
            <a:ext cx="5497467" cy="307777"/>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Most of the top 20 places are within 10 mins walking distance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077412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935339" y="5366805"/>
            <a:ext cx="5509550" cy="707886"/>
          </a:xfrm>
          <a:prstGeom prst="rect">
            <a:avLst/>
          </a:prstGeom>
        </p:spPr>
        <p:txBody>
          <a:bodyPr wrap="square">
            <a:spAutoFit/>
          </a:bodyPr>
          <a:lstStyle/>
          <a:p>
            <a:pPr algn="ct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Background</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5</a:t>
            </a:r>
            <a:endParaRPr lang="zh-CN" altLang="en-US" sz="16600" b="1"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DE28F7C5-2E97-419E-874B-02BD9FD1ADEC}"/>
              </a:ext>
            </a:extLst>
          </p:cNvPr>
          <p:cNvSpPr/>
          <p:nvPr/>
        </p:nvSpPr>
        <p:spPr>
          <a:xfrm>
            <a:off x="1935339" y="5366805"/>
            <a:ext cx="5509550" cy="707886"/>
          </a:xfrm>
          <a:prstGeom prst="rect">
            <a:avLst/>
          </a:prstGeom>
        </p:spPr>
        <p:txBody>
          <a:bodyPr wrap="square">
            <a:spAutoFit/>
          </a:bodyPr>
          <a:lstStyle/>
          <a:p>
            <a:pPr algn="ct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Discussion  </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439135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rot="8426667">
            <a:off x="6787483" y="4508667"/>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5</a:t>
            </a:r>
            <a:endParaRPr lang="zh-CN" altLang="en-US" sz="3600" dirty="0">
              <a:solidFill>
                <a:schemeClr val="tx1">
                  <a:lumMod val="75000"/>
                  <a:lumOff val="25000"/>
                </a:schemeClr>
              </a:solidFill>
            </a:endParaRPr>
          </a:p>
        </p:txBody>
      </p:sp>
      <p:sp>
        <p:nvSpPr>
          <p:cNvPr id="19" name="矩形 18"/>
          <p:cNvSpPr/>
          <p:nvPr/>
        </p:nvSpPr>
        <p:spPr>
          <a:xfrm>
            <a:off x="4235329" y="325485"/>
            <a:ext cx="1884117"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Discussion </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6976A6F5-6FCF-4F20-93C6-08694B85ABD0}"/>
              </a:ext>
            </a:extLst>
          </p:cNvPr>
          <p:cNvGrpSpPr/>
          <p:nvPr/>
        </p:nvGrpSpPr>
        <p:grpSpPr>
          <a:xfrm>
            <a:off x="457151" y="2291942"/>
            <a:ext cx="7181749" cy="523220"/>
            <a:chOff x="62035" y="2716906"/>
            <a:chExt cx="7181749" cy="523220"/>
          </a:xfrm>
        </p:grpSpPr>
        <p:sp>
          <p:nvSpPr>
            <p:cNvPr id="24" name="TextBox 895"/>
            <p:cNvSpPr txBox="1"/>
            <p:nvPr/>
          </p:nvSpPr>
          <p:spPr>
            <a:xfrm>
              <a:off x="315028" y="2716906"/>
              <a:ext cx="6928756"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Due to the </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limt</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of this API, we can only retrieve at most 100 records one time, </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then after preprocessing, there will not be enough samples for KNN analysis</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椭圆 49"/>
            <p:cNvSpPr/>
            <p:nvPr/>
          </p:nvSpPr>
          <p:spPr>
            <a:xfrm>
              <a:off x="62035" y="2763833"/>
              <a:ext cx="213922" cy="2139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2" name="椭圆 51"/>
          <p:cNvSpPr/>
          <p:nvPr/>
        </p:nvSpPr>
        <p:spPr>
          <a:xfrm>
            <a:off x="462753" y="4715801"/>
            <a:ext cx="213922" cy="213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nvGrpSpPr>
          <p:cNvPr id="65" name="组合 64">
            <a:extLst>
              <a:ext uri="{FF2B5EF4-FFF2-40B4-BE49-F238E27FC236}">
                <a16:creationId xmlns:a16="http://schemas.microsoft.com/office/drawing/2014/main" id="{F7F0448A-6996-4D09-ABF0-F261A45D0087}"/>
              </a:ext>
            </a:extLst>
          </p:cNvPr>
          <p:cNvGrpSpPr/>
          <p:nvPr/>
        </p:nvGrpSpPr>
        <p:grpSpPr>
          <a:xfrm>
            <a:off x="461592" y="2842579"/>
            <a:ext cx="6475945" cy="307777"/>
            <a:chOff x="62035" y="3185399"/>
            <a:chExt cx="6475945" cy="307777"/>
          </a:xfrm>
        </p:grpSpPr>
        <p:sp>
          <p:nvSpPr>
            <p:cNvPr id="51" name="椭圆 50"/>
            <p:cNvSpPr/>
            <p:nvPr/>
          </p:nvSpPr>
          <p:spPr>
            <a:xfrm>
              <a:off x="62035" y="3231361"/>
              <a:ext cx="213922" cy="2139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61" name="TextBox 895">
              <a:extLst>
                <a:ext uri="{FF2B5EF4-FFF2-40B4-BE49-F238E27FC236}">
                  <a16:creationId xmlns:a16="http://schemas.microsoft.com/office/drawing/2014/main" id="{08ED503C-4C32-4F09-B184-DC6F8AE3720B}"/>
                </a:ext>
              </a:extLst>
            </p:cNvPr>
            <p:cNvSpPr txBox="1"/>
            <p:nvPr/>
          </p:nvSpPr>
          <p:spPr>
            <a:xfrm>
              <a:off x="309865" y="3185399"/>
              <a:ext cx="6228115" cy="307777"/>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There are display problems of Chinese words or ‘-’ with folium map</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9" name="TextBox 895">
            <a:extLst>
              <a:ext uri="{FF2B5EF4-FFF2-40B4-BE49-F238E27FC236}">
                <a16:creationId xmlns:a16="http://schemas.microsoft.com/office/drawing/2014/main" id="{8008B0A3-69E9-45F1-8081-36BC8EC4D066}"/>
              </a:ext>
            </a:extLst>
          </p:cNvPr>
          <p:cNvSpPr txBox="1"/>
          <p:nvPr/>
        </p:nvSpPr>
        <p:spPr>
          <a:xfrm>
            <a:off x="713652" y="4636170"/>
            <a:ext cx="5637569"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For further development, we can consider get photos from API </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and try to save on local notebook then insert them into map</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415FCB89-37BA-4DF0-BDDF-4787E9681434}"/>
              </a:ext>
            </a:extLst>
          </p:cNvPr>
          <p:cNvGrpSpPr/>
          <p:nvPr/>
        </p:nvGrpSpPr>
        <p:grpSpPr>
          <a:xfrm>
            <a:off x="-544010" y="-538250"/>
            <a:ext cx="2555690" cy="2296167"/>
            <a:chOff x="-1344978" y="-685187"/>
            <a:chExt cx="6781080" cy="6092478"/>
          </a:xfrm>
        </p:grpSpPr>
        <p:sp>
          <p:nvSpPr>
            <p:cNvPr id="55" name="椭圆 54">
              <a:extLst>
                <a:ext uri="{FF2B5EF4-FFF2-40B4-BE49-F238E27FC236}">
                  <a16:creationId xmlns:a16="http://schemas.microsoft.com/office/drawing/2014/main" id="{DFDC0762-9889-4B33-BD7C-F5F8C389449E}"/>
                </a:ext>
              </a:extLst>
            </p:cNvPr>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664A444-3A35-43E8-96C6-305F82B41973}"/>
                </a:ext>
              </a:extLst>
            </p:cNvPr>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FE931CD-EDFD-41A5-9516-D1FEC43ADE27}"/>
                </a:ext>
              </a:extLst>
            </p:cNvPr>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6AB57AC-4F46-4D03-8F43-CEF2BA14CF0A}"/>
                </a:ext>
              </a:extLst>
            </p:cNvPr>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BFF6E68-2336-4141-9585-849EC607025D}"/>
                </a:ext>
              </a:extLst>
            </p:cNvPr>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E1337D0-36FA-4B01-BAC2-78495C6230D5}"/>
                </a:ext>
              </a:extLst>
            </p:cNvPr>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BF8FD37-F94E-4B6D-BED4-9E7B5A273E1F}"/>
                </a:ext>
              </a:extLst>
            </p:cNvPr>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F6957F87-6899-443F-A78D-D6C294C45037}"/>
                </a:ext>
              </a:extLst>
            </p:cNvPr>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ADCAFCC-FBC1-46CB-966B-B9013A60F207}"/>
                </a:ext>
              </a:extLst>
            </p:cNvPr>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15D44A0-6766-4E33-B718-CB33FC4BDD7F}"/>
                </a:ext>
              </a:extLst>
            </p:cNvPr>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E19119A-81B2-44B4-B937-89214CC77B80}"/>
                </a:ext>
              </a:extLst>
            </p:cNvPr>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1D04F06-D57F-4F95-83E1-8A70006FB01F}"/>
                </a:ext>
              </a:extLst>
            </p:cNvPr>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C6B9F7E7-FFE2-4DCF-97AE-6026C2882328}"/>
                </a:ext>
              </a:extLst>
            </p:cNvPr>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0A826988-7C97-4B76-BB50-2EED7A1ECC6B}"/>
              </a:ext>
            </a:extLst>
          </p:cNvPr>
          <p:cNvPicPr>
            <a:picLocks noChangeAspect="1"/>
          </p:cNvPicPr>
          <p:nvPr/>
        </p:nvPicPr>
        <p:blipFill>
          <a:blip r:embed="rId2"/>
          <a:stretch>
            <a:fillRect/>
          </a:stretch>
        </p:blipFill>
        <p:spPr>
          <a:xfrm>
            <a:off x="814877" y="3217692"/>
            <a:ext cx="3067050" cy="1152525"/>
          </a:xfrm>
          <a:prstGeom prst="rect">
            <a:avLst/>
          </a:prstGeom>
        </p:spPr>
      </p:pic>
      <p:pic>
        <p:nvPicPr>
          <p:cNvPr id="22" name="图片 21">
            <a:extLst>
              <a:ext uri="{FF2B5EF4-FFF2-40B4-BE49-F238E27FC236}">
                <a16:creationId xmlns:a16="http://schemas.microsoft.com/office/drawing/2014/main" id="{4E11602C-C644-4C43-96A0-239671854BFF}"/>
              </a:ext>
            </a:extLst>
          </p:cNvPr>
          <p:cNvPicPr>
            <a:picLocks noChangeAspect="1"/>
          </p:cNvPicPr>
          <p:nvPr/>
        </p:nvPicPr>
        <p:blipFill rotWithShape="1">
          <a:blip r:embed="rId3"/>
          <a:srcRect b="28113"/>
          <a:stretch/>
        </p:blipFill>
        <p:spPr>
          <a:xfrm>
            <a:off x="4209691" y="3213038"/>
            <a:ext cx="2828925" cy="1157180"/>
          </a:xfrm>
          <a:prstGeom prst="rect">
            <a:avLst/>
          </a:prstGeom>
        </p:spPr>
      </p:pic>
      <p:sp>
        <p:nvSpPr>
          <p:cNvPr id="23" name="椭圆 22">
            <a:extLst>
              <a:ext uri="{FF2B5EF4-FFF2-40B4-BE49-F238E27FC236}">
                <a16:creationId xmlns:a16="http://schemas.microsoft.com/office/drawing/2014/main" id="{D5F37948-F82A-4AE0-82D3-14B54D0A5813}"/>
              </a:ext>
            </a:extLst>
          </p:cNvPr>
          <p:cNvSpPr/>
          <p:nvPr/>
        </p:nvSpPr>
        <p:spPr>
          <a:xfrm>
            <a:off x="457151" y="5330139"/>
            <a:ext cx="213922" cy="2139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47" name="TextBox 895">
            <a:extLst>
              <a:ext uri="{FF2B5EF4-FFF2-40B4-BE49-F238E27FC236}">
                <a16:creationId xmlns:a16="http://schemas.microsoft.com/office/drawing/2014/main" id="{E1EC963D-7186-4D15-B064-46FEC7F5E189}"/>
              </a:ext>
            </a:extLst>
          </p:cNvPr>
          <p:cNvSpPr txBox="1"/>
          <p:nvPr/>
        </p:nvSpPr>
        <p:spPr>
          <a:xfrm>
            <a:off x="714468" y="5210156"/>
            <a:ext cx="5772029"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There is display error on </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github</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for folium map, </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now temporary solution is to use nbviewer.jupyter.org to preview</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918233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6</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817226" y="4954389"/>
            <a:ext cx="5509550" cy="58477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 </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rot="8426667">
            <a:off x="6787483" y="4508667"/>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6</a:t>
            </a:r>
            <a:endParaRPr lang="zh-CN" altLang="en-US" sz="3600" dirty="0">
              <a:solidFill>
                <a:schemeClr val="tx1">
                  <a:lumMod val="75000"/>
                  <a:lumOff val="25000"/>
                </a:schemeClr>
              </a:solidFill>
            </a:endParaRPr>
          </a:p>
        </p:txBody>
      </p:sp>
      <p:sp>
        <p:nvSpPr>
          <p:cNvPr id="19" name="矩形 18"/>
          <p:cNvSpPr/>
          <p:nvPr/>
        </p:nvSpPr>
        <p:spPr>
          <a:xfrm>
            <a:off x="4235329" y="325485"/>
            <a:ext cx="1884117"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 </a:t>
            </a:r>
          </a:p>
        </p:txBody>
      </p:sp>
      <p:grpSp>
        <p:nvGrpSpPr>
          <p:cNvPr id="62" name="组合 61">
            <a:extLst>
              <a:ext uri="{FF2B5EF4-FFF2-40B4-BE49-F238E27FC236}">
                <a16:creationId xmlns:a16="http://schemas.microsoft.com/office/drawing/2014/main" id="{6976A6F5-6FCF-4F20-93C6-08694B85ABD0}"/>
              </a:ext>
            </a:extLst>
          </p:cNvPr>
          <p:cNvGrpSpPr/>
          <p:nvPr/>
        </p:nvGrpSpPr>
        <p:grpSpPr>
          <a:xfrm>
            <a:off x="457151" y="2291942"/>
            <a:ext cx="6939119" cy="523220"/>
            <a:chOff x="62035" y="2716906"/>
            <a:chExt cx="6939119" cy="523220"/>
          </a:xfrm>
        </p:grpSpPr>
        <p:sp>
          <p:nvSpPr>
            <p:cNvPr id="24" name="TextBox 895"/>
            <p:cNvSpPr txBox="1"/>
            <p:nvPr/>
          </p:nvSpPr>
          <p:spPr>
            <a:xfrm>
              <a:off x="315028" y="2716906"/>
              <a:ext cx="6686126"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We successfully developed a one stop solution for new comers to New York</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Trying to find the best Chinese restaurant in New York</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椭圆 49"/>
            <p:cNvSpPr/>
            <p:nvPr/>
          </p:nvSpPr>
          <p:spPr>
            <a:xfrm>
              <a:off x="62035" y="2763833"/>
              <a:ext cx="213922" cy="2139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
        <p:nvSpPr>
          <p:cNvPr id="52" name="椭圆 51"/>
          <p:cNvSpPr/>
          <p:nvPr/>
        </p:nvSpPr>
        <p:spPr>
          <a:xfrm>
            <a:off x="462753" y="3776263"/>
            <a:ext cx="213922" cy="213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nvGrpSpPr>
          <p:cNvPr id="65" name="组合 64">
            <a:extLst>
              <a:ext uri="{FF2B5EF4-FFF2-40B4-BE49-F238E27FC236}">
                <a16:creationId xmlns:a16="http://schemas.microsoft.com/office/drawing/2014/main" id="{F7F0448A-6996-4D09-ABF0-F261A45D0087}"/>
              </a:ext>
            </a:extLst>
          </p:cNvPr>
          <p:cNvGrpSpPr/>
          <p:nvPr/>
        </p:nvGrpSpPr>
        <p:grpSpPr>
          <a:xfrm>
            <a:off x="461592" y="2842579"/>
            <a:ext cx="7620810" cy="738664"/>
            <a:chOff x="62035" y="3185399"/>
            <a:chExt cx="7620810" cy="738664"/>
          </a:xfrm>
        </p:grpSpPr>
        <p:sp>
          <p:nvSpPr>
            <p:cNvPr id="51" name="椭圆 50"/>
            <p:cNvSpPr/>
            <p:nvPr/>
          </p:nvSpPr>
          <p:spPr>
            <a:xfrm>
              <a:off x="62035" y="3231361"/>
              <a:ext cx="213922" cy="2139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61" name="TextBox 895">
              <a:extLst>
                <a:ext uri="{FF2B5EF4-FFF2-40B4-BE49-F238E27FC236}">
                  <a16:creationId xmlns:a16="http://schemas.microsoft.com/office/drawing/2014/main" id="{08ED503C-4C32-4F09-B184-DC6F8AE3720B}"/>
                </a:ext>
              </a:extLst>
            </p:cNvPr>
            <p:cNvSpPr txBox="1"/>
            <p:nvPr/>
          </p:nvSpPr>
          <p:spPr>
            <a:xfrm>
              <a:off x="309865" y="3185399"/>
              <a:ext cx="7372980" cy="738664"/>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We provide 3 ways to display, one is </a:t>
              </a:r>
              <a:r>
                <a:rPr lang="en-US" altLang="zh-CN" sz="1400" dirty="0" err="1">
                  <a:solidFill>
                    <a:schemeClr val="tx1">
                      <a:lumMod val="65000"/>
                      <a:lumOff val="35000"/>
                    </a:schemeClr>
                  </a:solidFill>
                  <a:latin typeface="微软雅黑" panose="020B0503020204020204" pitchFamily="34" charset="-122"/>
                  <a:ea typeface="微软雅黑" panose="020B0503020204020204" pitchFamily="34" charset="-122"/>
                </a:rPr>
                <a:t>dataframe</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which can show most liked tips text,</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one is a map showing different price tiers and ratings, one is similar map using </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KNN analysis with 3 labels </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69" name="TextBox 895">
            <a:extLst>
              <a:ext uri="{FF2B5EF4-FFF2-40B4-BE49-F238E27FC236}">
                <a16:creationId xmlns:a16="http://schemas.microsoft.com/office/drawing/2014/main" id="{8008B0A3-69E9-45F1-8081-36BC8EC4D066}"/>
              </a:ext>
            </a:extLst>
          </p:cNvPr>
          <p:cNvSpPr txBox="1"/>
          <p:nvPr/>
        </p:nvSpPr>
        <p:spPr>
          <a:xfrm>
            <a:off x="713652" y="3696632"/>
            <a:ext cx="6576609" cy="523220"/>
          </a:xfrm>
          <a:prstGeom prst="rect">
            <a:avLst/>
          </a:prstGeom>
          <a:noFill/>
        </p:spPr>
        <p:txBody>
          <a:bodyPr wrap="none" rtlCol="0">
            <a:spAutoFit/>
          </a:bodyPr>
          <a:lstStyle/>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For further development, we may need higher rank API developer account</a:t>
            </a:r>
          </a:p>
          <a:p>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to retrieve more records</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54" name="组合 53">
            <a:extLst>
              <a:ext uri="{FF2B5EF4-FFF2-40B4-BE49-F238E27FC236}">
                <a16:creationId xmlns:a16="http://schemas.microsoft.com/office/drawing/2014/main" id="{415FCB89-37BA-4DF0-BDDF-4787E9681434}"/>
              </a:ext>
            </a:extLst>
          </p:cNvPr>
          <p:cNvGrpSpPr/>
          <p:nvPr/>
        </p:nvGrpSpPr>
        <p:grpSpPr>
          <a:xfrm>
            <a:off x="-544010" y="-538250"/>
            <a:ext cx="2555690" cy="2296167"/>
            <a:chOff x="-1344978" y="-685187"/>
            <a:chExt cx="6781080" cy="6092478"/>
          </a:xfrm>
        </p:grpSpPr>
        <p:sp>
          <p:nvSpPr>
            <p:cNvPr id="55" name="椭圆 54">
              <a:extLst>
                <a:ext uri="{FF2B5EF4-FFF2-40B4-BE49-F238E27FC236}">
                  <a16:creationId xmlns:a16="http://schemas.microsoft.com/office/drawing/2014/main" id="{DFDC0762-9889-4B33-BD7C-F5F8C389449E}"/>
                </a:ext>
              </a:extLst>
            </p:cNvPr>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0664A444-3A35-43E8-96C6-305F82B41973}"/>
                </a:ext>
              </a:extLst>
            </p:cNvPr>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FE931CD-EDFD-41A5-9516-D1FEC43ADE27}"/>
                </a:ext>
              </a:extLst>
            </p:cNvPr>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06AB57AC-4F46-4D03-8F43-CEF2BA14CF0A}"/>
                </a:ext>
              </a:extLst>
            </p:cNvPr>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BBFF6E68-2336-4141-9585-849EC607025D}"/>
                </a:ext>
              </a:extLst>
            </p:cNvPr>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E1337D0-36FA-4B01-BAC2-78495C6230D5}"/>
                </a:ext>
              </a:extLst>
            </p:cNvPr>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4BF8FD37-F94E-4B6D-BED4-9E7B5A273E1F}"/>
                </a:ext>
              </a:extLst>
            </p:cNvPr>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F6957F87-6899-443F-A78D-D6C294C45037}"/>
                </a:ext>
              </a:extLst>
            </p:cNvPr>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ADCAFCC-FBC1-46CB-966B-B9013A60F207}"/>
                </a:ext>
              </a:extLst>
            </p:cNvPr>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15D44A0-6766-4E33-B718-CB33FC4BDD7F}"/>
                </a:ext>
              </a:extLst>
            </p:cNvPr>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E19119A-81B2-44B4-B937-89214CC77B80}"/>
                </a:ext>
              </a:extLst>
            </p:cNvPr>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1D04F06-D57F-4F95-83E1-8A70006FB01F}"/>
                </a:ext>
              </a:extLst>
            </p:cNvPr>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C6B9F7E7-FFE2-4DCF-97AE-6026C2882328}"/>
                </a:ext>
              </a:extLst>
            </p:cNvPr>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6945874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3425142" y="-685187"/>
            <a:ext cx="6781080"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879814" y="2512764"/>
            <a:ext cx="3456298" cy="1107996"/>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p>
        </p:txBody>
      </p:sp>
      <p:sp>
        <p:nvSpPr>
          <p:cNvPr id="21" name="矩形 20"/>
          <p:cNvSpPr/>
          <p:nvPr/>
        </p:nvSpPr>
        <p:spPr>
          <a:xfrm>
            <a:off x="879814" y="3588902"/>
            <a:ext cx="2060308"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6000">
                                          <p:cBhvr additive="base">
                                            <p:cTn id="7"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Background</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686443" y="4834885"/>
            <a:ext cx="4840751" cy="792781"/>
          </a:xfrm>
          <a:prstGeom prst="rect">
            <a:avLst/>
          </a:prstGeom>
        </p:spPr>
        <p:txBody>
          <a:bodyPr wrap="square">
            <a:spAutoFit/>
          </a:bodyPr>
          <a:lstStyle/>
          <a:p>
            <a:pPr>
              <a:lnSpc>
                <a:spcPct val="150000"/>
              </a:lnSpc>
            </a:pPr>
            <a:r>
              <a:rPr lang="en-US" altLang="zh-CN" sz="1600" dirty="0">
                <a:solidFill>
                  <a:schemeClr val="tx1">
                    <a:lumMod val="75000"/>
                    <a:lumOff val="25000"/>
                  </a:schemeClr>
                </a:solidFill>
              </a:rPr>
              <a:t>Among hundreds of Chinese restaurants in Chinatown, which of them worth trying? Let big data tell you!</a:t>
            </a:r>
          </a:p>
        </p:txBody>
      </p:sp>
      <p:sp>
        <p:nvSpPr>
          <p:cNvPr id="18" name="矩形 17">
            <a:extLst>
              <a:ext uri="{FF2B5EF4-FFF2-40B4-BE49-F238E27FC236}">
                <a16:creationId xmlns:a16="http://schemas.microsoft.com/office/drawing/2014/main" id="{EF8F2883-38D3-4BAD-AD0D-97D3AA4B0071}"/>
              </a:ext>
            </a:extLst>
          </p:cNvPr>
          <p:cNvSpPr/>
          <p:nvPr/>
        </p:nvSpPr>
        <p:spPr>
          <a:xfrm>
            <a:off x="237322" y="2268079"/>
            <a:ext cx="6361186" cy="1900777"/>
          </a:xfrm>
          <a:prstGeom prst="rect">
            <a:avLst/>
          </a:prstGeom>
        </p:spPr>
        <p:txBody>
          <a:bodyPr wrap="square">
            <a:spAutoFit/>
          </a:bodyPr>
          <a:lstStyle/>
          <a:p>
            <a:pPr>
              <a:lnSpc>
                <a:spcPct val="150000"/>
              </a:lnSpc>
            </a:pPr>
            <a:r>
              <a:rPr lang="en-US" altLang="zh-CN" sz="1600" dirty="0">
                <a:solidFill>
                  <a:schemeClr val="tx1">
                    <a:lumMod val="75000"/>
                    <a:lumOff val="25000"/>
                  </a:schemeClr>
                </a:solidFill>
              </a:rPr>
              <a:t>New York attracts people from all over the world not only for its culture and fashion but also for variety of delicious food! When people especially the Chinese come to NY, the first place they will go might be Chinatown. If you want to taste Chinese food mixed with traditional and western  taste, this is the place you must experience!</a:t>
            </a:r>
          </a:p>
        </p:txBody>
      </p:sp>
      <p:grpSp>
        <p:nvGrpSpPr>
          <p:cNvPr id="108" name="组合 107">
            <a:extLst>
              <a:ext uri="{FF2B5EF4-FFF2-40B4-BE49-F238E27FC236}">
                <a16:creationId xmlns:a16="http://schemas.microsoft.com/office/drawing/2014/main" id="{2ECB5F95-91B6-445D-B976-6BA8DAC6F7F9}"/>
              </a:ext>
            </a:extLst>
          </p:cNvPr>
          <p:cNvGrpSpPr/>
          <p:nvPr/>
        </p:nvGrpSpPr>
        <p:grpSpPr>
          <a:xfrm>
            <a:off x="5902497" y="3249692"/>
            <a:ext cx="3241503" cy="2463230"/>
            <a:chOff x="2986607" y="1939591"/>
            <a:chExt cx="5929229" cy="4505643"/>
          </a:xfrm>
        </p:grpSpPr>
        <p:cxnSp>
          <p:nvCxnSpPr>
            <p:cNvPr id="43" name="肘形连接符 19">
              <a:extLst>
                <a:ext uri="{FF2B5EF4-FFF2-40B4-BE49-F238E27FC236}">
                  <a16:creationId xmlns:a16="http://schemas.microsoft.com/office/drawing/2014/main" id="{2CE5E187-38E0-4931-BD09-A3C508828477}"/>
                </a:ext>
              </a:extLst>
            </p:cNvPr>
            <p:cNvCxnSpPr>
              <a:cxnSpLocks/>
            </p:cNvCxnSpPr>
            <p:nvPr/>
          </p:nvCxnSpPr>
          <p:spPr>
            <a:xfrm rot="5400000">
              <a:off x="2906386" y="4201204"/>
              <a:ext cx="1871816" cy="1497453"/>
            </a:xfrm>
            <a:prstGeom prst="bentConnector3">
              <a:avLst>
                <a:gd name="adj1" fmla="val 100391"/>
              </a:avLst>
            </a:prstGeom>
            <a:ln w="1905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肘形连接符 20">
              <a:extLst>
                <a:ext uri="{FF2B5EF4-FFF2-40B4-BE49-F238E27FC236}">
                  <a16:creationId xmlns:a16="http://schemas.microsoft.com/office/drawing/2014/main" id="{4545FA5D-F09D-485C-A4D6-9931555220B4}"/>
                </a:ext>
              </a:extLst>
            </p:cNvPr>
            <p:cNvCxnSpPr>
              <a:cxnSpLocks/>
            </p:cNvCxnSpPr>
            <p:nvPr/>
          </p:nvCxnSpPr>
          <p:spPr>
            <a:xfrm rot="5400000">
              <a:off x="2913686" y="4048055"/>
              <a:ext cx="2392031" cy="2032265"/>
            </a:xfrm>
            <a:prstGeom prst="bentConnector3">
              <a:avLst>
                <a:gd name="adj1" fmla="val 101262"/>
              </a:avLst>
            </a:prstGeom>
            <a:ln w="1905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肘形连接符 21">
              <a:extLst>
                <a:ext uri="{FF2B5EF4-FFF2-40B4-BE49-F238E27FC236}">
                  <a16:creationId xmlns:a16="http://schemas.microsoft.com/office/drawing/2014/main" id="{B7C21E14-B285-4C9E-8FF9-9D780063EED8}"/>
                </a:ext>
              </a:extLst>
            </p:cNvPr>
            <p:cNvCxnSpPr>
              <a:cxnSpLocks/>
            </p:cNvCxnSpPr>
            <p:nvPr/>
          </p:nvCxnSpPr>
          <p:spPr>
            <a:xfrm rot="5400000">
              <a:off x="2935110" y="4012796"/>
              <a:ext cx="1657897" cy="1340981"/>
            </a:xfrm>
            <a:prstGeom prst="bentConnector3">
              <a:avLst>
                <a:gd name="adj1" fmla="val 100066"/>
              </a:avLst>
            </a:prstGeom>
            <a:ln w="1905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9" name="肘形连接符 22">
              <a:extLst>
                <a:ext uri="{FF2B5EF4-FFF2-40B4-BE49-F238E27FC236}">
                  <a16:creationId xmlns:a16="http://schemas.microsoft.com/office/drawing/2014/main" id="{EAAA5D96-AED7-4897-8535-F5D3E43093AE}"/>
                </a:ext>
              </a:extLst>
            </p:cNvPr>
            <p:cNvCxnSpPr>
              <a:cxnSpLocks/>
            </p:cNvCxnSpPr>
            <p:nvPr/>
          </p:nvCxnSpPr>
          <p:spPr>
            <a:xfrm rot="10800000" flipV="1">
              <a:off x="3093568" y="4174464"/>
              <a:ext cx="1180539" cy="909168"/>
            </a:xfrm>
            <a:prstGeom prst="bentConnector3">
              <a:avLst>
                <a:gd name="adj1" fmla="val -1135"/>
              </a:avLst>
            </a:prstGeom>
            <a:ln w="1905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3" name="饼形 24">
              <a:extLst>
                <a:ext uri="{FF2B5EF4-FFF2-40B4-BE49-F238E27FC236}">
                  <a16:creationId xmlns:a16="http://schemas.microsoft.com/office/drawing/2014/main" id="{434E693D-A100-457D-8190-87F04092F6F1}"/>
                </a:ext>
              </a:extLst>
            </p:cNvPr>
            <p:cNvSpPr/>
            <p:nvPr/>
          </p:nvSpPr>
          <p:spPr>
            <a:xfrm rot="19470922">
              <a:off x="4874160" y="2429282"/>
              <a:ext cx="3646224" cy="3617035"/>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饼形 25">
              <a:extLst>
                <a:ext uri="{FF2B5EF4-FFF2-40B4-BE49-F238E27FC236}">
                  <a16:creationId xmlns:a16="http://schemas.microsoft.com/office/drawing/2014/main" id="{A5B922E7-C640-468D-A32C-53BFF7FD8F36}"/>
                </a:ext>
              </a:extLst>
            </p:cNvPr>
            <p:cNvSpPr/>
            <p:nvPr/>
          </p:nvSpPr>
          <p:spPr>
            <a:xfrm rot="453669">
              <a:off x="4373834" y="1939591"/>
              <a:ext cx="4542002" cy="4505643"/>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饼形 26">
              <a:extLst>
                <a:ext uri="{FF2B5EF4-FFF2-40B4-BE49-F238E27FC236}">
                  <a16:creationId xmlns:a16="http://schemas.microsoft.com/office/drawing/2014/main" id="{9C179CBE-50E2-425E-89FE-6EFBD98F968D}"/>
                </a:ext>
              </a:extLst>
            </p:cNvPr>
            <p:cNvSpPr/>
            <p:nvPr/>
          </p:nvSpPr>
          <p:spPr>
            <a:xfrm rot="453669">
              <a:off x="4555514" y="2119817"/>
              <a:ext cx="4178642" cy="4145192"/>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饼形 27">
              <a:extLst>
                <a:ext uri="{FF2B5EF4-FFF2-40B4-BE49-F238E27FC236}">
                  <a16:creationId xmlns:a16="http://schemas.microsoft.com/office/drawing/2014/main" id="{63FB3A7C-762D-4D26-BF33-10B647C9898D}"/>
                </a:ext>
              </a:extLst>
            </p:cNvPr>
            <p:cNvSpPr/>
            <p:nvPr/>
          </p:nvSpPr>
          <p:spPr>
            <a:xfrm rot="453669">
              <a:off x="4646356" y="2209932"/>
              <a:ext cx="3996962" cy="3964966"/>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饼形 28">
              <a:extLst>
                <a:ext uri="{FF2B5EF4-FFF2-40B4-BE49-F238E27FC236}">
                  <a16:creationId xmlns:a16="http://schemas.microsoft.com/office/drawing/2014/main" id="{56F46471-797E-41EF-8C50-21B0A7F4CA0B}"/>
                </a:ext>
              </a:extLst>
            </p:cNvPr>
            <p:cNvSpPr/>
            <p:nvPr/>
          </p:nvSpPr>
          <p:spPr>
            <a:xfrm rot="453669">
              <a:off x="5006192" y="2575900"/>
              <a:ext cx="3336716" cy="3310006"/>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饼形 30">
              <a:extLst>
                <a:ext uri="{FF2B5EF4-FFF2-40B4-BE49-F238E27FC236}">
                  <a16:creationId xmlns:a16="http://schemas.microsoft.com/office/drawing/2014/main" id="{40B1E706-741A-4A07-A21C-4F32BFA3672E}"/>
                </a:ext>
              </a:extLst>
            </p:cNvPr>
            <p:cNvSpPr/>
            <p:nvPr/>
          </p:nvSpPr>
          <p:spPr>
            <a:xfrm rot="3023085">
              <a:off x="4879882" y="2399853"/>
              <a:ext cx="3529912" cy="3501658"/>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饼形 31">
              <a:extLst>
                <a:ext uri="{FF2B5EF4-FFF2-40B4-BE49-F238E27FC236}">
                  <a16:creationId xmlns:a16="http://schemas.microsoft.com/office/drawing/2014/main" id="{FAD76FE8-4004-4952-9405-908148879B61}"/>
                </a:ext>
              </a:extLst>
            </p:cNvPr>
            <p:cNvSpPr/>
            <p:nvPr/>
          </p:nvSpPr>
          <p:spPr>
            <a:xfrm rot="3023085">
              <a:off x="4956619" y="2475979"/>
              <a:ext cx="3376438" cy="3349412"/>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饼形 32">
              <a:extLst>
                <a:ext uri="{FF2B5EF4-FFF2-40B4-BE49-F238E27FC236}">
                  <a16:creationId xmlns:a16="http://schemas.microsoft.com/office/drawing/2014/main" id="{61499DB5-2C1C-4CBD-91BA-7B479EA2F9D5}"/>
                </a:ext>
              </a:extLst>
            </p:cNvPr>
            <p:cNvSpPr/>
            <p:nvPr/>
          </p:nvSpPr>
          <p:spPr>
            <a:xfrm rot="3023085">
              <a:off x="5231799" y="2793525"/>
              <a:ext cx="2818695" cy="2796133"/>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饼形 33">
              <a:extLst>
                <a:ext uri="{FF2B5EF4-FFF2-40B4-BE49-F238E27FC236}">
                  <a16:creationId xmlns:a16="http://schemas.microsoft.com/office/drawing/2014/main" id="{79CEFA60-EDFA-44FF-A24C-830D40BD30C6}"/>
                </a:ext>
              </a:extLst>
            </p:cNvPr>
            <p:cNvSpPr/>
            <p:nvPr/>
          </p:nvSpPr>
          <p:spPr>
            <a:xfrm rot="5595286">
              <a:off x="4896784" y="2481169"/>
              <a:ext cx="3496107" cy="3468125"/>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饼形 34">
              <a:extLst>
                <a:ext uri="{FF2B5EF4-FFF2-40B4-BE49-F238E27FC236}">
                  <a16:creationId xmlns:a16="http://schemas.microsoft.com/office/drawing/2014/main" id="{8902CAAD-D53C-4A0B-B0A5-E3237D3CE144}"/>
                </a:ext>
              </a:extLst>
            </p:cNvPr>
            <p:cNvSpPr/>
            <p:nvPr/>
          </p:nvSpPr>
          <p:spPr>
            <a:xfrm rot="5595286">
              <a:off x="5036628" y="2619894"/>
              <a:ext cx="3216418" cy="3190675"/>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饼形 35">
              <a:extLst>
                <a:ext uri="{FF2B5EF4-FFF2-40B4-BE49-F238E27FC236}">
                  <a16:creationId xmlns:a16="http://schemas.microsoft.com/office/drawing/2014/main" id="{DC866143-DFA9-46EB-85D0-ABBA8C36B872}"/>
                </a:ext>
              </a:extLst>
            </p:cNvPr>
            <p:cNvSpPr/>
            <p:nvPr/>
          </p:nvSpPr>
          <p:spPr>
            <a:xfrm rot="5595286">
              <a:off x="5106548" y="2689256"/>
              <a:ext cx="3076574" cy="3051950"/>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饼形 36">
              <a:extLst>
                <a:ext uri="{FF2B5EF4-FFF2-40B4-BE49-F238E27FC236}">
                  <a16:creationId xmlns:a16="http://schemas.microsoft.com/office/drawing/2014/main" id="{F797781A-5B64-4AC6-9278-DA393BEA4020}"/>
                </a:ext>
              </a:extLst>
            </p:cNvPr>
            <p:cNvSpPr/>
            <p:nvPr/>
          </p:nvSpPr>
          <p:spPr>
            <a:xfrm rot="5595286">
              <a:off x="5332829" y="2966360"/>
              <a:ext cx="2568365" cy="2547808"/>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饼形 37">
              <a:extLst>
                <a:ext uri="{FF2B5EF4-FFF2-40B4-BE49-F238E27FC236}">
                  <a16:creationId xmlns:a16="http://schemas.microsoft.com/office/drawing/2014/main" id="{91A32F92-7F0A-4036-A49E-E8196599A5EB}"/>
                </a:ext>
              </a:extLst>
            </p:cNvPr>
            <p:cNvSpPr/>
            <p:nvPr/>
          </p:nvSpPr>
          <p:spPr>
            <a:xfrm rot="8165748">
              <a:off x="5224032" y="2828819"/>
              <a:ext cx="2841614" cy="2841611"/>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饼形 38">
              <a:extLst>
                <a:ext uri="{FF2B5EF4-FFF2-40B4-BE49-F238E27FC236}">
                  <a16:creationId xmlns:a16="http://schemas.microsoft.com/office/drawing/2014/main" id="{DE5B2945-BCCC-4439-8BF6-E4C2862320B5}"/>
                </a:ext>
              </a:extLst>
            </p:cNvPr>
            <p:cNvSpPr/>
            <p:nvPr/>
          </p:nvSpPr>
          <p:spPr>
            <a:xfrm rot="8165748">
              <a:off x="5337694" y="2942483"/>
              <a:ext cx="2614285" cy="2614282"/>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饼形 39">
              <a:extLst>
                <a:ext uri="{FF2B5EF4-FFF2-40B4-BE49-F238E27FC236}">
                  <a16:creationId xmlns:a16="http://schemas.microsoft.com/office/drawing/2014/main" id="{B67EE3A2-43C6-45EF-9F49-1EE6EDC5B94A}"/>
                </a:ext>
              </a:extLst>
            </p:cNvPr>
            <p:cNvSpPr/>
            <p:nvPr/>
          </p:nvSpPr>
          <p:spPr>
            <a:xfrm rot="8165748">
              <a:off x="5394524" y="2999316"/>
              <a:ext cx="2500620" cy="2500618"/>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饼形 40">
              <a:extLst>
                <a:ext uri="{FF2B5EF4-FFF2-40B4-BE49-F238E27FC236}">
                  <a16:creationId xmlns:a16="http://schemas.microsoft.com/office/drawing/2014/main" id="{858DFE4E-A11A-4292-8720-542457C83462}"/>
                </a:ext>
              </a:extLst>
            </p:cNvPr>
            <p:cNvSpPr/>
            <p:nvPr/>
          </p:nvSpPr>
          <p:spPr>
            <a:xfrm rot="8165748">
              <a:off x="5570524" y="3205265"/>
              <a:ext cx="2087551" cy="2087549"/>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饼形 41">
              <a:extLst>
                <a:ext uri="{FF2B5EF4-FFF2-40B4-BE49-F238E27FC236}">
                  <a16:creationId xmlns:a16="http://schemas.microsoft.com/office/drawing/2014/main" id="{F20D1AE3-5E59-42E6-9397-E5651EC9B224}"/>
                </a:ext>
              </a:extLst>
            </p:cNvPr>
            <p:cNvSpPr/>
            <p:nvPr/>
          </p:nvSpPr>
          <p:spPr>
            <a:xfrm rot="10800000">
              <a:off x="5442414" y="3047203"/>
              <a:ext cx="2404846" cy="2404843"/>
            </a:xfrm>
            <a:prstGeom prst="pie">
              <a:avLst>
                <a:gd name="adj1" fmla="val 13050326"/>
                <a:gd name="adj2" fmla="val 15670849"/>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饼形 42">
              <a:extLst>
                <a:ext uri="{FF2B5EF4-FFF2-40B4-BE49-F238E27FC236}">
                  <a16:creationId xmlns:a16="http://schemas.microsoft.com/office/drawing/2014/main" id="{46CB4155-C2B1-4198-B690-FFFFCE02CEF6}"/>
                </a:ext>
              </a:extLst>
            </p:cNvPr>
            <p:cNvSpPr/>
            <p:nvPr/>
          </p:nvSpPr>
          <p:spPr>
            <a:xfrm rot="10800000">
              <a:off x="5538608" y="3143397"/>
              <a:ext cx="2212458" cy="2212456"/>
            </a:xfrm>
            <a:prstGeom prst="pie">
              <a:avLst>
                <a:gd name="adj1" fmla="val 13050326"/>
                <a:gd name="adj2" fmla="val 15670849"/>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饼形 43">
              <a:extLst>
                <a:ext uri="{FF2B5EF4-FFF2-40B4-BE49-F238E27FC236}">
                  <a16:creationId xmlns:a16="http://schemas.microsoft.com/office/drawing/2014/main" id="{C5F8F480-5EE5-488F-8BD5-C8B8CF55DD91}"/>
                </a:ext>
              </a:extLst>
            </p:cNvPr>
            <p:cNvSpPr/>
            <p:nvPr/>
          </p:nvSpPr>
          <p:spPr>
            <a:xfrm rot="10800000">
              <a:off x="5586703" y="3191492"/>
              <a:ext cx="2116264" cy="2116262"/>
            </a:xfrm>
            <a:prstGeom prst="pie">
              <a:avLst>
                <a:gd name="adj1" fmla="val 13050326"/>
                <a:gd name="adj2" fmla="val 15670849"/>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饼形 44">
              <a:extLst>
                <a:ext uri="{FF2B5EF4-FFF2-40B4-BE49-F238E27FC236}">
                  <a16:creationId xmlns:a16="http://schemas.microsoft.com/office/drawing/2014/main" id="{EBB27281-CC44-4643-BEDA-1CD2B76AEE83}"/>
                </a:ext>
              </a:extLst>
            </p:cNvPr>
            <p:cNvSpPr/>
            <p:nvPr/>
          </p:nvSpPr>
          <p:spPr>
            <a:xfrm rot="10800000">
              <a:off x="5743216" y="3348005"/>
              <a:ext cx="1766685" cy="1766683"/>
            </a:xfrm>
            <a:prstGeom prst="pie">
              <a:avLst>
                <a:gd name="adj1" fmla="val 13050326"/>
                <a:gd name="adj2" fmla="val 15670849"/>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椭圆 92">
              <a:extLst>
                <a:ext uri="{FF2B5EF4-FFF2-40B4-BE49-F238E27FC236}">
                  <a16:creationId xmlns:a16="http://schemas.microsoft.com/office/drawing/2014/main" id="{12BFDC87-6925-4D7F-950F-23814CA266A2}"/>
                </a:ext>
              </a:extLst>
            </p:cNvPr>
            <p:cNvSpPr/>
            <p:nvPr/>
          </p:nvSpPr>
          <p:spPr>
            <a:xfrm>
              <a:off x="6260060" y="3811884"/>
              <a:ext cx="769550" cy="769550"/>
            </a:xfrm>
            <a:prstGeom prst="ellipse">
              <a:avLst/>
            </a:prstGeom>
            <a:solidFill>
              <a:srgbClr val="F8F7E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63AD0102-CE78-4589-AA27-9BD7AC14F69A}"/>
                </a:ext>
              </a:extLst>
            </p:cNvPr>
            <p:cNvSpPr/>
            <p:nvPr/>
          </p:nvSpPr>
          <p:spPr>
            <a:xfrm>
              <a:off x="2986607" y="4976671"/>
              <a:ext cx="213922" cy="21392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103" name="椭圆 102">
              <a:extLst>
                <a:ext uri="{FF2B5EF4-FFF2-40B4-BE49-F238E27FC236}">
                  <a16:creationId xmlns:a16="http://schemas.microsoft.com/office/drawing/2014/main" id="{3CA68827-D850-4C15-ABA4-BE82500CCC38}"/>
                </a:ext>
              </a:extLst>
            </p:cNvPr>
            <p:cNvSpPr/>
            <p:nvPr/>
          </p:nvSpPr>
          <p:spPr>
            <a:xfrm>
              <a:off x="2986607" y="5404515"/>
              <a:ext cx="213922" cy="21392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105" name="椭圆 104">
              <a:extLst>
                <a:ext uri="{FF2B5EF4-FFF2-40B4-BE49-F238E27FC236}">
                  <a16:creationId xmlns:a16="http://schemas.microsoft.com/office/drawing/2014/main" id="{6B1B8367-F13F-42F8-843B-81D706AE3544}"/>
                </a:ext>
              </a:extLst>
            </p:cNvPr>
            <p:cNvSpPr/>
            <p:nvPr/>
          </p:nvSpPr>
          <p:spPr>
            <a:xfrm>
              <a:off x="2986607" y="5778878"/>
              <a:ext cx="213922" cy="213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107" name="椭圆 106">
              <a:extLst>
                <a:ext uri="{FF2B5EF4-FFF2-40B4-BE49-F238E27FC236}">
                  <a16:creationId xmlns:a16="http://schemas.microsoft.com/office/drawing/2014/main" id="{9642DC56-20B9-4619-A590-12EBEC843353}"/>
                </a:ext>
              </a:extLst>
            </p:cNvPr>
            <p:cNvSpPr/>
            <p:nvPr/>
          </p:nvSpPr>
          <p:spPr>
            <a:xfrm>
              <a:off x="2986607" y="6099761"/>
              <a:ext cx="213922" cy="2139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935339" y="5366805"/>
            <a:ext cx="5509550" cy="707886"/>
          </a:xfrm>
          <a:prstGeom prst="rect">
            <a:avLst/>
          </a:prstGeom>
        </p:spPr>
        <p:txBody>
          <a:bodyPr wrap="square">
            <a:spAutoFit/>
          </a:bodyPr>
          <a:lstStyle/>
          <a:p>
            <a:pPr algn="ct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61427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Data Source</a:t>
            </a:r>
          </a:p>
        </p:txBody>
      </p:sp>
      <p:sp>
        <p:nvSpPr>
          <p:cNvPr id="18" name="矩形 17">
            <a:extLst>
              <a:ext uri="{FF2B5EF4-FFF2-40B4-BE49-F238E27FC236}">
                <a16:creationId xmlns:a16="http://schemas.microsoft.com/office/drawing/2014/main" id="{EF8F2883-38D3-4BAD-AD0D-97D3AA4B0071}"/>
              </a:ext>
            </a:extLst>
          </p:cNvPr>
          <p:cNvSpPr/>
          <p:nvPr/>
        </p:nvSpPr>
        <p:spPr>
          <a:xfrm>
            <a:off x="687214" y="1990963"/>
            <a:ext cx="7880714" cy="4204356"/>
          </a:xfrm>
          <a:prstGeom prst="rect">
            <a:avLst/>
          </a:prstGeom>
        </p:spPr>
        <p:txBody>
          <a:bodyPr wrap="square">
            <a:spAutoFit/>
          </a:bodyPr>
          <a:lstStyle/>
          <a:p>
            <a:pPr>
              <a:lnSpc>
                <a:spcPct val="150000"/>
              </a:lnSpc>
            </a:pPr>
            <a:r>
              <a:rPr lang="en-US" altLang="zh-CN" dirty="0">
                <a:solidFill>
                  <a:schemeClr val="tx1">
                    <a:lumMod val="75000"/>
                    <a:lumOff val="25000"/>
                  </a:schemeClr>
                </a:solidFill>
              </a:rPr>
              <a:t>	In this case:</a:t>
            </a:r>
          </a:p>
          <a:p>
            <a:pPr>
              <a:lnSpc>
                <a:spcPct val="150000"/>
              </a:lnSpc>
            </a:pPr>
            <a:endParaRPr lang="en-US" altLang="zh-CN" dirty="0">
              <a:solidFill>
                <a:schemeClr val="tx1">
                  <a:lumMod val="75000"/>
                  <a:lumOff val="25000"/>
                </a:schemeClr>
              </a:solidFill>
            </a:endParaRPr>
          </a:p>
          <a:p>
            <a:pPr marL="342900" indent="-342900">
              <a:lnSpc>
                <a:spcPct val="150000"/>
              </a:lnSpc>
              <a:buAutoNum type="arabicPeriod"/>
            </a:pPr>
            <a:r>
              <a:rPr lang="en-US" altLang="zh-CN" dirty="0">
                <a:solidFill>
                  <a:schemeClr val="tx1">
                    <a:lumMod val="75000"/>
                    <a:lumOff val="25000"/>
                  </a:schemeClr>
                </a:solidFill>
              </a:rPr>
              <a:t>We use </a:t>
            </a:r>
            <a:r>
              <a:rPr lang="en-US" altLang="zh-CN" dirty="0" err="1">
                <a:solidFill>
                  <a:schemeClr val="tx1">
                    <a:lumMod val="75000"/>
                    <a:lumOff val="25000"/>
                  </a:schemeClr>
                </a:solidFill>
              </a:rPr>
              <a:t>Foursuquare</a:t>
            </a:r>
            <a:r>
              <a:rPr lang="en-US" altLang="zh-CN" dirty="0">
                <a:solidFill>
                  <a:schemeClr val="tx1">
                    <a:lumMod val="75000"/>
                    <a:lumOff val="25000"/>
                  </a:schemeClr>
                </a:solidFill>
              </a:rPr>
              <a:t> normal API (explore) to retrieve Chinese restaurants </a:t>
            </a:r>
          </a:p>
          <a:p>
            <a:pPr>
              <a:lnSpc>
                <a:spcPct val="150000"/>
              </a:lnSpc>
            </a:pPr>
            <a:r>
              <a:rPr lang="en-US" altLang="zh-CN" dirty="0">
                <a:solidFill>
                  <a:schemeClr val="tx1">
                    <a:lumMod val="75000"/>
                    <a:lumOff val="25000"/>
                  </a:schemeClr>
                </a:solidFill>
              </a:rPr>
              <a:t>	‘Name’,  ‘ID’,  ‘Address’</a:t>
            </a:r>
          </a:p>
          <a:p>
            <a:pPr>
              <a:lnSpc>
                <a:spcPct val="150000"/>
              </a:lnSpc>
            </a:pPr>
            <a:r>
              <a:rPr lang="en-US" altLang="zh-CN" dirty="0">
                <a:solidFill>
                  <a:schemeClr val="tx1">
                    <a:lumMod val="75000"/>
                    <a:lumOff val="25000"/>
                  </a:schemeClr>
                </a:solidFill>
              </a:rPr>
              <a:t>2.    By using each ‘ID’ we got, we use a premium API (venues detail) to retrieve its </a:t>
            </a:r>
          </a:p>
          <a:p>
            <a:pPr>
              <a:lnSpc>
                <a:spcPct val="150000"/>
              </a:lnSpc>
            </a:pPr>
            <a:r>
              <a:rPr lang="en-US" altLang="zh-CN" dirty="0">
                <a:solidFill>
                  <a:schemeClr val="tx1">
                    <a:lumMod val="75000"/>
                    <a:lumOff val="25000"/>
                  </a:schemeClr>
                </a:solidFill>
              </a:rPr>
              <a:t>	‘</a:t>
            </a:r>
            <a:r>
              <a:rPr lang="en-US" altLang="zh-CN" dirty="0" err="1">
                <a:solidFill>
                  <a:schemeClr val="tx1">
                    <a:lumMod val="75000"/>
                    <a:lumOff val="25000"/>
                  </a:schemeClr>
                </a:solidFill>
              </a:rPr>
              <a:t>Price_Tier</a:t>
            </a:r>
            <a:r>
              <a:rPr lang="en-US" altLang="zh-CN" dirty="0">
                <a:solidFill>
                  <a:schemeClr val="tx1">
                    <a:lumMod val="75000"/>
                    <a:lumOff val="25000"/>
                  </a:schemeClr>
                </a:solidFill>
              </a:rPr>
              <a:t>’,  ‘</a:t>
            </a:r>
            <a:r>
              <a:rPr lang="en-US" altLang="zh-CN" dirty="0" err="1">
                <a:solidFill>
                  <a:schemeClr val="tx1">
                    <a:lumMod val="75000"/>
                    <a:lumOff val="25000"/>
                  </a:schemeClr>
                </a:solidFill>
              </a:rPr>
              <a:t>Likes_Count</a:t>
            </a:r>
            <a:r>
              <a:rPr lang="en-US" altLang="zh-CN" dirty="0">
                <a:solidFill>
                  <a:schemeClr val="tx1">
                    <a:lumMod val="75000"/>
                    <a:lumOff val="25000"/>
                  </a:schemeClr>
                </a:solidFill>
              </a:rPr>
              <a:t>’,  ‘Rating’,  ‘</a:t>
            </a:r>
            <a:r>
              <a:rPr lang="en-US" altLang="zh-CN" dirty="0" err="1">
                <a:solidFill>
                  <a:schemeClr val="tx1">
                    <a:lumMod val="75000"/>
                    <a:lumOff val="25000"/>
                  </a:schemeClr>
                </a:solidFill>
              </a:rPr>
              <a:t>Rating_Signals</a:t>
            </a:r>
            <a:r>
              <a:rPr lang="en-US" altLang="zh-CN" dirty="0">
                <a:solidFill>
                  <a:schemeClr val="tx1">
                    <a:lumMod val="75000"/>
                    <a:lumOff val="25000"/>
                  </a:schemeClr>
                </a:solidFill>
              </a:rPr>
              <a:t>’,  </a:t>
            </a:r>
          </a:p>
          <a:p>
            <a:pPr>
              <a:lnSpc>
                <a:spcPct val="150000"/>
              </a:lnSpc>
            </a:pPr>
            <a:r>
              <a:rPr lang="en-US" altLang="zh-CN" dirty="0">
                <a:solidFill>
                  <a:schemeClr val="tx1">
                    <a:lumMod val="75000"/>
                    <a:lumOff val="25000"/>
                  </a:schemeClr>
                </a:solidFill>
              </a:rPr>
              <a:t>	‘</a:t>
            </a:r>
            <a:r>
              <a:rPr lang="en-US" altLang="zh-CN" dirty="0" err="1">
                <a:solidFill>
                  <a:schemeClr val="tx1">
                    <a:lumMod val="75000"/>
                    <a:lumOff val="25000"/>
                  </a:schemeClr>
                </a:solidFill>
              </a:rPr>
              <a:t>Polular_Timeframe_Today</a:t>
            </a:r>
            <a:r>
              <a:rPr lang="en-US" altLang="zh-CN" dirty="0">
                <a:solidFill>
                  <a:schemeClr val="tx1">
                    <a:lumMod val="75000"/>
                    <a:lumOff val="25000"/>
                  </a:schemeClr>
                </a:solidFill>
              </a:rPr>
              <a:t>’,  ‘Latitude’, ‘Longitude’</a:t>
            </a:r>
          </a:p>
          <a:p>
            <a:pPr marL="342900" indent="-342900">
              <a:lnSpc>
                <a:spcPct val="150000"/>
              </a:lnSpc>
              <a:buAutoNum type="arabicPeriod" startAt="3"/>
            </a:pPr>
            <a:r>
              <a:rPr lang="en-US" altLang="zh-CN" dirty="0">
                <a:solidFill>
                  <a:schemeClr val="tx1">
                    <a:lumMod val="75000"/>
                    <a:lumOff val="25000"/>
                  </a:schemeClr>
                </a:solidFill>
              </a:rPr>
              <a:t>By using each ‘ID’ we got, we use a premium API (tips) to retrieve their </a:t>
            </a:r>
          </a:p>
          <a:p>
            <a:pPr>
              <a:lnSpc>
                <a:spcPct val="150000"/>
              </a:lnSpc>
            </a:pPr>
            <a:r>
              <a:rPr lang="en-US" altLang="zh-CN" dirty="0">
                <a:solidFill>
                  <a:schemeClr val="tx1">
                    <a:lumMod val="75000"/>
                    <a:lumOff val="25000"/>
                  </a:schemeClr>
                </a:solidFill>
              </a:rPr>
              <a:t>	‘Tips’,  ‘</a:t>
            </a:r>
            <a:r>
              <a:rPr lang="en-US" altLang="zh-CN" dirty="0" err="1">
                <a:solidFill>
                  <a:schemeClr val="tx1">
                    <a:lumMod val="75000"/>
                    <a:lumOff val="25000"/>
                  </a:schemeClr>
                </a:solidFill>
              </a:rPr>
              <a:t>Agree_Count</a:t>
            </a:r>
            <a:r>
              <a:rPr lang="en-US" altLang="zh-CN" dirty="0">
                <a:solidFill>
                  <a:schemeClr val="tx1">
                    <a:lumMod val="75000"/>
                    <a:lumOff val="25000"/>
                  </a:schemeClr>
                </a:solidFill>
              </a:rPr>
              <a:t>’</a:t>
            </a:r>
          </a:p>
          <a:p>
            <a:pPr>
              <a:lnSpc>
                <a:spcPct val="150000"/>
              </a:lnSpc>
            </a:pPr>
            <a:r>
              <a:rPr lang="en-US" altLang="zh-CN" dirty="0">
                <a:solidFill>
                  <a:schemeClr val="tx1">
                    <a:lumMod val="75000"/>
                    <a:lumOff val="25000"/>
                  </a:schemeClr>
                </a:solidFill>
              </a:rPr>
              <a:t>4.    For Chinatown location, we use ‘</a:t>
            </a:r>
            <a:r>
              <a:rPr lang="en-US" altLang="zh-CN" dirty="0" err="1">
                <a:solidFill>
                  <a:schemeClr val="tx1">
                    <a:lumMod val="75000"/>
                    <a:lumOff val="25000"/>
                  </a:schemeClr>
                </a:solidFill>
              </a:rPr>
              <a:t>newyork_data.json</a:t>
            </a:r>
            <a:r>
              <a:rPr lang="en-US" altLang="zh-CN" dirty="0">
                <a:solidFill>
                  <a:schemeClr val="tx1">
                    <a:lumMod val="75000"/>
                    <a:lumOff val="25000"/>
                  </a:schemeClr>
                </a:solidFill>
              </a:rPr>
              <a:t>’ provided by Coursera</a:t>
            </a:r>
          </a:p>
        </p:txBody>
      </p:sp>
    </p:spTree>
    <p:extLst>
      <p:ext uri="{BB962C8B-B14F-4D97-AF65-F5344CB8AC3E}">
        <p14:creationId xmlns:p14="http://schemas.microsoft.com/office/powerpoint/2010/main" val="363834740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2</a:t>
            </a:r>
            <a:endParaRPr lang="zh-CN" altLang="en-US" sz="3600" dirty="0">
              <a:solidFill>
                <a:schemeClr val="tx1">
                  <a:lumMod val="75000"/>
                  <a:lumOff val="25000"/>
                </a:schemeClr>
              </a:solidFill>
            </a:endParaRPr>
          </a:p>
        </p:txBody>
      </p:sp>
      <p:sp>
        <p:nvSpPr>
          <p:cNvPr id="19" name="矩形 18"/>
          <p:cNvSpPr/>
          <p:nvPr/>
        </p:nvSpPr>
        <p:spPr>
          <a:xfrm>
            <a:off x="3823053" y="328518"/>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How to use data</a:t>
            </a:r>
          </a:p>
        </p:txBody>
      </p:sp>
      <p:sp>
        <p:nvSpPr>
          <p:cNvPr id="18" name="矩形 17">
            <a:extLst>
              <a:ext uri="{FF2B5EF4-FFF2-40B4-BE49-F238E27FC236}">
                <a16:creationId xmlns:a16="http://schemas.microsoft.com/office/drawing/2014/main" id="{EF8F2883-38D3-4BAD-AD0D-97D3AA4B0071}"/>
              </a:ext>
            </a:extLst>
          </p:cNvPr>
          <p:cNvSpPr/>
          <p:nvPr/>
        </p:nvSpPr>
        <p:spPr>
          <a:xfrm>
            <a:off x="1699465" y="1924614"/>
            <a:ext cx="7341647" cy="2639441"/>
          </a:xfrm>
          <a:prstGeom prst="rect">
            <a:avLst/>
          </a:prstGeom>
        </p:spPr>
        <p:txBody>
          <a:bodyPr wrap="square">
            <a:spAutoFit/>
          </a:bodyPr>
          <a:lstStyle/>
          <a:p>
            <a:pPr marL="342900" indent="-342900">
              <a:lnSpc>
                <a:spcPct val="150000"/>
              </a:lnSpc>
              <a:buAutoNum type="arabicPeriod"/>
            </a:pPr>
            <a:r>
              <a:rPr lang="en-US" altLang="zh-CN" sz="1600" dirty="0">
                <a:solidFill>
                  <a:schemeClr val="tx1">
                    <a:lumMod val="75000"/>
                    <a:lumOff val="25000"/>
                  </a:schemeClr>
                </a:solidFill>
              </a:rPr>
              <a:t>‘Name’,  ‘ID’,  ‘Address’ will be used to build initial </a:t>
            </a:r>
            <a:r>
              <a:rPr lang="en-US" altLang="zh-CN" sz="1600" dirty="0" err="1">
                <a:solidFill>
                  <a:schemeClr val="tx1">
                    <a:lumMod val="75000"/>
                    <a:lumOff val="25000"/>
                  </a:schemeClr>
                </a:solidFill>
              </a:rPr>
              <a:t>dataframe</a:t>
            </a:r>
            <a:endParaRPr lang="en-US" altLang="zh-CN" sz="1600" dirty="0">
              <a:solidFill>
                <a:schemeClr val="tx1">
                  <a:lumMod val="75000"/>
                  <a:lumOff val="25000"/>
                </a:schemeClr>
              </a:solidFill>
            </a:endParaRPr>
          </a:p>
          <a:p>
            <a:pPr marL="342900" indent="-342900">
              <a:lnSpc>
                <a:spcPct val="150000"/>
              </a:lnSpc>
              <a:buAutoNum type="arabicPeriod"/>
            </a:pPr>
            <a:r>
              <a:rPr lang="en-US" altLang="zh-CN" sz="1600" dirty="0">
                <a:solidFill>
                  <a:schemeClr val="tx1">
                    <a:lumMod val="75000"/>
                    <a:lumOff val="25000"/>
                  </a:schemeClr>
                </a:solidFill>
              </a:rPr>
              <a:t>‘</a:t>
            </a:r>
            <a:r>
              <a:rPr lang="en-US" altLang="zh-CN" sz="1600" dirty="0" err="1">
                <a:solidFill>
                  <a:schemeClr val="tx1">
                    <a:lumMod val="75000"/>
                    <a:lumOff val="25000"/>
                  </a:schemeClr>
                </a:solidFill>
              </a:rPr>
              <a:t>Price_Tier</a:t>
            </a:r>
            <a:r>
              <a:rPr lang="en-US" altLang="zh-CN" sz="1600" dirty="0">
                <a:solidFill>
                  <a:schemeClr val="tx1">
                    <a:lumMod val="75000"/>
                    <a:lumOff val="25000"/>
                  </a:schemeClr>
                </a:solidFill>
              </a:rPr>
              <a:t>’,  ‘</a:t>
            </a:r>
            <a:r>
              <a:rPr lang="en-US" altLang="zh-CN" sz="1600" dirty="0" err="1">
                <a:solidFill>
                  <a:schemeClr val="tx1">
                    <a:lumMod val="75000"/>
                    <a:lumOff val="25000"/>
                  </a:schemeClr>
                </a:solidFill>
              </a:rPr>
              <a:t>Likes_Count</a:t>
            </a:r>
            <a:r>
              <a:rPr lang="en-US" altLang="zh-CN" sz="1600" dirty="0">
                <a:solidFill>
                  <a:schemeClr val="tx1">
                    <a:lumMod val="75000"/>
                    <a:lumOff val="25000"/>
                  </a:schemeClr>
                </a:solidFill>
              </a:rPr>
              <a:t>’,  ‘Rating’,  ‘</a:t>
            </a:r>
            <a:r>
              <a:rPr lang="en-US" altLang="zh-CN" sz="1600" dirty="0" err="1">
                <a:solidFill>
                  <a:schemeClr val="tx1">
                    <a:lumMod val="75000"/>
                    <a:lumOff val="25000"/>
                  </a:schemeClr>
                </a:solidFill>
              </a:rPr>
              <a:t>Rating_Signals</a:t>
            </a:r>
            <a:r>
              <a:rPr lang="en-US" altLang="zh-CN" sz="1600" dirty="0">
                <a:solidFill>
                  <a:schemeClr val="tx1">
                    <a:lumMod val="75000"/>
                    <a:lumOff val="25000"/>
                  </a:schemeClr>
                </a:solidFill>
              </a:rPr>
              <a:t>’,  ‘</a:t>
            </a:r>
            <a:r>
              <a:rPr lang="en-US" altLang="zh-CN" sz="1600" dirty="0" err="1">
                <a:solidFill>
                  <a:schemeClr val="tx1">
                    <a:lumMod val="75000"/>
                    <a:lumOff val="25000"/>
                  </a:schemeClr>
                </a:solidFill>
              </a:rPr>
              <a:t>Polular_Timeframe_Today</a:t>
            </a:r>
            <a:r>
              <a:rPr lang="en-US" altLang="zh-CN" sz="1600" dirty="0">
                <a:solidFill>
                  <a:schemeClr val="tx1">
                    <a:lumMod val="75000"/>
                    <a:lumOff val="25000"/>
                  </a:schemeClr>
                </a:solidFill>
              </a:rPr>
              <a:t>’, ‘Tips’,  ‘</a:t>
            </a:r>
            <a:r>
              <a:rPr lang="en-US" altLang="zh-CN" sz="1600" dirty="0" err="1">
                <a:solidFill>
                  <a:schemeClr val="tx1">
                    <a:lumMod val="75000"/>
                    <a:lumOff val="25000"/>
                  </a:schemeClr>
                </a:solidFill>
              </a:rPr>
              <a:t>Agree_Count</a:t>
            </a:r>
            <a:r>
              <a:rPr lang="en-US" altLang="zh-CN" sz="1600" dirty="0">
                <a:solidFill>
                  <a:schemeClr val="tx1">
                    <a:lumMod val="75000"/>
                    <a:lumOff val="25000"/>
                  </a:schemeClr>
                </a:solidFill>
              </a:rPr>
              <a:t>’ will be added into initial </a:t>
            </a:r>
            <a:r>
              <a:rPr lang="en-US" altLang="zh-CN" sz="1600" dirty="0" err="1">
                <a:solidFill>
                  <a:schemeClr val="tx1">
                    <a:lumMod val="75000"/>
                    <a:lumOff val="25000"/>
                  </a:schemeClr>
                </a:solidFill>
              </a:rPr>
              <a:t>dataframe</a:t>
            </a:r>
            <a:r>
              <a:rPr lang="en-US" altLang="zh-CN" sz="1600" dirty="0">
                <a:solidFill>
                  <a:schemeClr val="tx1">
                    <a:lumMod val="75000"/>
                    <a:lumOff val="25000"/>
                  </a:schemeClr>
                </a:solidFill>
              </a:rPr>
              <a:t>, we will show different color for different price tier on the map, and also in case people don’t want to go to one restaurant during busy timeframe, we will show ‘</a:t>
            </a:r>
            <a:r>
              <a:rPr lang="en-US" altLang="zh-CN" sz="1600" dirty="0" err="1">
                <a:solidFill>
                  <a:schemeClr val="tx1">
                    <a:lumMod val="75000"/>
                    <a:lumOff val="25000"/>
                  </a:schemeClr>
                </a:solidFill>
              </a:rPr>
              <a:t>Polular_Timeframe_Today</a:t>
            </a:r>
            <a:r>
              <a:rPr lang="en-US" altLang="zh-CN" sz="1600" dirty="0">
                <a:solidFill>
                  <a:schemeClr val="tx1">
                    <a:lumMod val="75000"/>
                    <a:lumOff val="25000"/>
                  </a:schemeClr>
                </a:solidFill>
              </a:rPr>
              <a:t>’ in the tooltip of each point on the map </a:t>
            </a:r>
          </a:p>
          <a:p>
            <a:pPr>
              <a:lnSpc>
                <a:spcPct val="150000"/>
              </a:lnSpc>
            </a:pPr>
            <a:r>
              <a:rPr lang="en-US" altLang="zh-CN" sz="1600" dirty="0">
                <a:solidFill>
                  <a:schemeClr val="tx1">
                    <a:lumMod val="75000"/>
                    <a:lumOff val="25000"/>
                  </a:schemeClr>
                </a:solidFill>
              </a:rPr>
              <a:t> 3.    ‘Latitude’, ‘Longitude’ will be used to point each location on the map</a:t>
            </a:r>
          </a:p>
        </p:txBody>
      </p:sp>
      <p:sp>
        <p:nvSpPr>
          <p:cNvPr id="21" name="矩形 20">
            <a:extLst>
              <a:ext uri="{FF2B5EF4-FFF2-40B4-BE49-F238E27FC236}">
                <a16:creationId xmlns:a16="http://schemas.microsoft.com/office/drawing/2014/main" id="{11F778F1-4013-47B1-B57A-664617E8D582}"/>
              </a:ext>
            </a:extLst>
          </p:cNvPr>
          <p:cNvSpPr/>
          <p:nvPr/>
        </p:nvSpPr>
        <p:spPr>
          <a:xfrm>
            <a:off x="1699465" y="1484698"/>
            <a:ext cx="5484132"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For recommendations on the map</a:t>
            </a:r>
          </a:p>
        </p:txBody>
      </p:sp>
      <p:sp>
        <p:nvSpPr>
          <p:cNvPr id="22" name="矩形 21">
            <a:extLst>
              <a:ext uri="{FF2B5EF4-FFF2-40B4-BE49-F238E27FC236}">
                <a16:creationId xmlns:a16="http://schemas.microsoft.com/office/drawing/2014/main" id="{33AF602F-2990-434D-B8F7-F2A742C3D370}"/>
              </a:ext>
            </a:extLst>
          </p:cNvPr>
          <p:cNvSpPr/>
          <p:nvPr/>
        </p:nvSpPr>
        <p:spPr>
          <a:xfrm>
            <a:off x="1734382" y="5644563"/>
            <a:ext cx="7341647" cy="792781"/>
          </a:xfrm>
          <a:prstGeom prst="rect">
            <a:avLst/>
          </a:prstGeom>
        </p:spPr>
        <p:txBody>
          <a:bodyPr wrap="square">
            <a:spAutoFit/>
          </a:bodyPr>
          <a:lstStyle/>
          <a:p>
            <a:pPr marL="342900" indent="-342900">
              <a:lnSpc>
                <a:spcPct val="150000"/>
              </a:lnSpc>
              <a:buAutoNum type="arabicPeriod"/>
            </a:pPr>
            <a:r>
              <a:rPr lang="en-US" altLang="zh-CN" sz="1600" dirty="0">
                <a:solidFill>
                  <a:schemeClr val="tx1">
                    <a:lumMod val="75000"/>
                    <a:lumOff val="25000"/>
                  </a:schemeClr>
                </a:solidFill>
              </a:rPr>
              <a:t>‘Name’, ‘ID’,  ‘Address’, ‘</a:t>
            </a:r>
            <a:r>
              <a:rPr lang="en-US" altLang="zh-CN" sz="1600" dirty="0" err="1">
                <a:solidFill>
                  <a:schemeClr val="tx1">
                    <a:lumMod val="75000"/>
                    <a:lumOff val="25000"/>
                  </a:schemeClr>
                </a:solidFill>
              </a:rPr>
              <a:t>Polular_Timeframe_Today</a:t>
            </a:r>
            <a:r>
              <a:rPr lang="en-US" altLang="zh-CN" sz="1600" dirty="0">
                <a:solidFill>
                  <a:schemeClr val="tx1">
                    <a:lumMod val="75000"/>
                    <a:lumOff val="25000"/>
                  </a:schemeClr>
                </a:solidFill>
              </a:rPr>
              <a:t>’, ‘Tips’,  ‘</a:t>
            </a:r>
            <a:r>
              <a:rPr lang="en-US" altLang="zh-CN" sz="1600" dirty="0" err="1">
                <a:solidFill>
                  <a:schemeClr val="tx1">
                    <a:lumMod val="75000"/>
                    <a:lumOff val="25000"/>
                  </a:schemeClr>
                </a:solidFill>
              </a:rPr>
              <a:t>Agree_Count</a:t>
            </a:r>
            <a:r>
              <a:rPr lang="en-US" altLang="zh-CN" sz="1600" dirty="0">
                <a:solidFill>
                  <a:schemeClr val="tx1">
                    <a:lumMod val="75000"/>
                    <a:lumOff val="25000"/>
                  </a:schemeClr>
                </a:solidFill>
              </a:rPr>
              <a:t>’ will be deleted and normalization will be provided.   </a:t>
            </a:r>
          </a:p>
        </p:txBody>
      </p:sp>
      <p:sp>
        <p:nvSpPr>
          <p:cNvPr id="23" name="矩形 22">
            <a:extLst>
              <a:ext uri="{FF2B5EF4-FFF2-40B4-BE49-F238E27FC236}">
                <a16:creationId xmlns:a16="http://schemas.microsoft.com/office/drawing/2014/main" id="{564A2DD7-6E57-4CDD-900E-4247DB5DDD8C}"/>
              </a:ext>
            </a:extLst>
          </p:cNvPr>
          <p:cNvSpPr/>
          <p:nvPr/>
        </p:nvSpPr>
        <p:spPr>
          <a:xfrm>
            <a:off x="1699465" y="5003971"/>
            <a:ext cx="5484132"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For KNN method</a:t>
            </a:r>
          </a:p>
        </p:txBody>
      </p:sp>
    </p:spTree>
    <p:extLst>
      <p:ext uri="{BB962C8B-B14F-4D97-AF65-F5344CB8AC3E}">
        <p14:creationId xmlns:p14="http://schemas.microsoft.com/office/powerpoint/2010/main" val="19207022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14:bounceEnd="36000">
                                          <p:cBhvr additive="base">
                                            <p:cTn id="12" dur="500" fill="hold"/>
                                            <p:tgtEl>
                                              <p:spTgt spid="21"/>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14:bounceEnd="36000">
                                          <p:cBhvr additive="base">
                                            <p:cTn id="17" dur="500" fill="hold"/>
                                            <p:tgtEl>
                                              <p:spTgt spid="23"/>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22703" y="845724"/>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362920" y="1013364"/>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734141" y="2729563"/>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478990" y="144161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052876" y="473053"/>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848514" y="2863152"/>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42882" y="4503322"/>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99471" y="432522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29760" y="491225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963153" y="457016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41768" y="607469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487187" y="131498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526405" y="2352147"/>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51587" y="3104117"/>
            <a:ext cx="446864"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12205" y="245795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5021" y="2863152"/>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434568" y="3534632"/>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823621" y="1076999"/>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090028" y="3517141"/>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230995" y="307561"/>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985575" y="1687036"/>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239793" y="2096793"/>
            <a:ext cx="2664414" cy="26644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1935339" y="5366805"/>
            <a:ext cx="5509550" cy="707886"/>
          </a:xfrm>
          <a:prstGeom prst="rect">
            <a:avLst/>
          </a:prstGeom>
        </p:spPr>
        <p:txBody>
          <a:bodyPr wrap="square">
            <a:spAutoFit/>
          </a:bodyPr>
          <a:lstStyle/>
          <a:p>
            <a:pPr algn="ctr"/>
            <a:r>
              <a:rPr lang="en-US" altLang="zh-CN" sz="4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endPar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466300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699465" y="1290535"/>
            <a:ext cx="7355620" cy="2126864"/>
          </a:xfrm>
          <a:prstGeom prst="rect">
            <a:avLst/>
          </a:prstGeom>
        </p:spPr>
        <p:txBody>
          <a:bodyPr wrap="square">
            <a:spAutoFit/>
          </a:bodyPr>
          <a:lstStyle/>
          <a:p>
            <a:pPr>
              <a:lnSpc>
                <a:spcPct val="150000"/>
              </a:lnSpc>
            </a:pPr>
            <a:r>
              <a:rPr lang="en-US" altLang="zh-CN" dirty="0">
                <a:solidFill>
                  <a:schemeClr val="tx1">
                    <a:lumMod val="75000"/>
                    <a:lumOff val="25000"/>
                  </a:schemeClr>
                </a:solidFill>
              </a:rPr>
              <a:t>We want to achieve three goals in the end:</a:t>
            </a:r>
          </a:p>
          <a:p>
            <a:pPr marL="342900" indent="-342900">
              <a:lnSpc>
                <a:spcPct val="150000"/>
              </a:lnSpc>
              <a:buAutoNum type="arabicPeriod"/>
            </a:pPr>
            <a:r>
              <a:rPr lang="en-US" altLang="zh-CN" dirty="0">
                <a:solidFill>
                  <a:schemeClr val="tx1">
                    <a:lumMod val="75000"/>
                    <a:lumOff val="25000"/>
                  </a:schemeClr>
                </a:solidFill>
              </a:rPr>
              <a:t>A list with top 20 rating Chinese restaurants with most liked tip inside, so that we are able to know what attracts people the most in this restaurant. </a:t>
            </a:r>
          </a:p>
          <a:p>
            <a:pPr marL="342900" indent="-342900">
              <a:lnSpc>
                <a:spcPct val="150000"/>
              </a:lnSpc>
              <a:buAutoNum type="arabicPeriod"/>
            </a:pPr>
            <a:endParaRPr lang="en-US" altLang="zh-CN" dirty="0">
              <a:solidFill>
                <a:schemeClr val="tx1">
                  <a:lumMod val="75000"/>
                  <a:lumOff val="25000"/>
                </a:schemeClr>
              </a:solidFill>
            </a:endParaRPr>
          </a:p>
          <a:p>
            <a:pPr marL="342900" indent="-342900">
              <a:lnSpc>
                <a:spcPct val="150000"/>
              </a:lnSpc>
              <a:buAutoNum type="arabicPeriod"/>
            </a:pPr>
            <a:endParaRPr lang="en-US" altLang="zh-CN" dirty="0">
              <a:solidFill>
                <a:schemeClr val="tx1">
                  <a:lumMod val="75000"/>
                  <a:lumOff val="25000"/>
                </a:schemeClr>
              </a:solidFill>
            </a:endParaRPr>
          </a:p>
        </p:txBody>
      </p:sp>
      <p:pic>
        <p:nvPicPr>
          <p:cNvPr id="21" name="图片 20">
            <a:extLst>
              <a:ext uri="{FF2B5EF4-FFF2-40B4-BE49-F238E27FC236}">
                <a16:creationId xmlns:a16="http://schemas.microsoft.com/office/drawing/2014/main" id="{D1A1F93F-F1E3-42A3-B0CB-7D84D348ABF6}"/>
              </a:ext>
            </a:extLst>
          </p:cNvPr>
          <p:cNvPicPr>
            <a:picLocks noChangeAspect="1"/>
          </p:cNvPicPr>
          <p:nvPr/>
        </p:nvPicPr>
        <p:blipFill>
          <a:blip r:embed="rId2"/>
          <a:stretch>
            <a:fillRect/>
          </a:stretch>
        </p:blipFill>
        <p:spPr>
          <a:xfrm>
            <a:off x="-5322" y="2918957"/>
            <a:ext cx="9149321" cy="3525493"/>
          </a:xfrm>
          <a:prstGeom prst="rect">
            <a:avLst/>
          </a:prstGeom>
        </p:spPr>
      </p:pic>
    </p:spTree>
    <p:extLst>
      <p:ext uri="{BB962C8B-B14F-4D97-AF65-F5344CB8AC3E}">
        <p14:creationId xmlns:p14="http://schemas.microsoft.com/office/powerpoint/2010/main" val="357883726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4010" y="-538250"/>
            <a:ext cx="2555690"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446655" y="813220"/>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011680" y="332767"/>
            <a:ext cx="590550"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3</a:t>
            </a:r>
            <a:endParaRPr lang="zh-CN" altLang="en-US" sz="3600" dirty="0">
              <a:solidFill>
                <a:schemeClr val="tx1">
                  <a:lumMod val="75000"/>
                  <a:lumOff val="25000"/>
                </a:schemeClr>
              </a:solidFill>
            </a:endParaRPr>
          </a:p>
        </p:txBody>
      </p:sp>
      <p:sp>
        <p:nvSpPr>
          <p:cNvPr id="19" name="矩形 18"/>
          <p:cNvSpPr/>
          <p:nvPr/>
        </p:nvSpPr>
        <p:spPr>
          <a:xfrm>
            <a:off x="4116005" y="321800"/>
            <a:ext cx="46905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Methodology </a:t>
            </a:r>
          </a:p>
        </p:txBody>
      </p:sp>
      <p:sp>
        <p:nvSpPr>
          <p:cNvPr id="18" name="矩形 17">
            <a:extLst>
              <a:ext uri="{FF2B5EF4-FFF2-40B4-BE49-F238E27FC236}">
                <a16:creationId xmlns:a16="http://schemas.microsoft.com/office/drawing/2014/main" id="{EF8F2883-38D3-4BAD-AD0D-97D3AA4B0071}"/>
              </a:ext>
            </a:extLst>
          </p:cNvPr>
          <p:cNvSpPr/>
          <p:nvPr/>
        </p:nvSpPr>
        <p:spPr>
          <a:xfrm>
            <a:off x="1901971" y="897231"/>
            <a:ext cx="7355620" cy="1295868"/>
          </a:xfrm>
          <a:prstGeom prst="rect">
            <a:avLst/>
          </a:prstGeom>
        </p:spPr>
        <p:txBody>
          <a:bodyPr wrap="square">
            <a:spAutoFit/>
          </a:bodyPr>
          <a:lstStyle/>
          <a:p>
            <a:pPr marL="342900" indent="-342900">
              <a:lnSpc>
                <a:spcPct val="150000"/>
              </a:lnSpc>
              <a:buAutoNum type="arabicPeriod" startAt="2"/>
            </a:pPr>
            <a:r>
              <a:rPr lang="en-US" altLang="zh-CN" dirty="0">
                <a:solidFill>
                  <a:schemeClr val="tx1">
                    <a:lumMod val="75000"/>
                    <a:lumOff val="25000"/>
                  </a:schemeClr>
                </a:solidFill>
              </a:rPr>
              <a:t>A  map showing top 20 choices in which: </a:t>
            </a:r>
          </a:p>
          <a:p>
            <a:pPr>
              <a:lnSpc>
                <a:spcPct val="150000"/>
              </a:lnSpc>
            </a:pPr>
            <a:r>
              <a:rPr lang="en-US" altLang="zh-CN" b="1" dirty="0">
                <a:solidFill>
                  <a:schemeClr val="tx1">
                    <a:lumMod val="75000"/>
                    <a:lumOff val="25000"/>
                  </a:schemeClr>
                </a:solidFill>
              </a:rPr>
              <a:t>Different colors represent different price tiers</a:t>
            </a:r>
          </a:p>
          <a:p>
            <a:pPr>
              <a:lnSpc>
                <a:spcPct val="150000"/>
              </a:lnSpc>
            </a:pPr>
            <a:r>
              <a:rPr lang="en-US" altLang="zh-CN" b="1" dirty="0">
                <a:solidFill>
                  <a:schemeClr val="tx1">
                    <a:lumMod val="75000"/>
                    <a:lumOff val="25000"/>
                  </a:schemeClr>
                </a:solidFill>
              </a:rPr>
              <a:t>If two or more places nearby, then automatically achieved into one cluster</a:t>
            </a:r>
          </a:p>
        </p:txBody>
      </p:sp>
      <p:pic>
        <p:nvPicPr>
          <p:cNvPr id="24" name="图片 23">
            <a:extLst>
              <a:ext uri="{FF2B5EF4-FFF2-40B4-BE49-F238E27FC236}">
                <a16:creationId xmlns:a16="http://schemas.microsoft.com/office/drawing/2014/main" id="{39D7888B-0D7C-46E3-BAC7-73DC38441F9C}"/>
              </a:ext>
            </a:extLst>
          </p:cNvPr>
          <p:cNvPicPr>
            <a:picLocks noChangeAspect="1"/>
          </p:cNvPicPr>
          <p:nvPr/>
        </p:nvPicPr>
        <p:blipFill rotWithShape="1">
          <a:blip r:embed="rId2"/>
          <a:srcRect t="8614"/>
          <a:stretch/>
        </p:blipFill>
        <p:spPr>
          <a:xfrm>
            <a:off x="0" y="2306864"/>
            <a:ext cx="9144000" cy="4551135"/>
          </a:xfrm>
          <a:prstGeom prst="rect">
            <a:avLst/>
          </a:prstGeom>
        </p:spPr>
      </p:pic>
    </p:spTree>
    <p:extLst>
      <p:ext uri="{BB962C8B-B14F-4D97-AF65-F5344CB8AC3E}">
        <p14:creationId xmlns:p14="http://schemas.microsoft.com/office/powerpoint/2010/main" val="410063524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theme/theme1.xml><?xml version="1.0" encoding="utf-8"?>
<a:theme xmlns:a="http://schemas.openxmlformats.org/drawingml/2006/main" name="Office 主题">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TotalTime>
  <Words>1002</Words>
  <Application>Microsoft Office PowerPoint</Application>
  <PresentationFormat>全屏显示(4:3)</PresentationFormat>
  <Paragraphs>116</Paragraphs>
  <Slides>24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http://momodasucai.taobao.com/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Matt Han</dc:creator>
  <cp:lastModifiedBy>LIU HAN</cp:lastModifiedBy>
  <cp:revision>70</cp:revision>
  <dcterms:created xsi:type="dcterms:W3CDTF">2015-01-07T12:23:00Z</dcterms:created>
  <dcterms:modified xsi:type="dcterms:W3CDTF">2020-07-05T10:39:58Z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2052-11.3.0.8775</vt:lpwstr>
  </property>
</Properties>
</file>